
<file path=[Content_Types].xml><?xml version="1.0" encoding="utf-8"?>
<Types xmlns="http://schemas.openxmlformats.org/package/2006/content-types">
  <Default Extension="png" ContentType="image/png"/>
  <Default Extension="gif" ContentType="image/gif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handoutMasterIdLst>
    <p:handoutMasterId r:id="rId12"/>
  </p:handoutMasterIdLst>
  <p:sldIdLst>
    <p:sldId id="257" r:id="rId3"/>
    <p:sldId id="288" r:id="rId5"/>
    <p:sldId id="258" r:id="rId6"/>
    <p:sldId id="260" r:id="rId7"/>
    <p:sldId id="290" r:id="rId8"/>
    <p:sldId id="292" r:id="rId9"/>
    <p:sldId id="289" r:id="rId10"/>
    <p:sldId id="291" r:id="rId11"/>
  </p:sldIdLst>
  <p:sldSz cx="12858750" cy="7232650"/>
  <p:notesSz cx="6858000" cy="9144000"/>
  <p:custDataLst>
    <p:tags r:id="rId16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40080" indent="-18288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955" indent="-55435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8" userDrawn="1">
          <p15:clr>
            <a:srgbClr val="A4A3A4"/>
          </p15:clr>
        </p15:guide>
        <p15:guide id="2" pos="4050" userDrawn="1">
          <p15:clr>
            <a:srgbClr val="A4A3A4"/>
          </p15:clr>
        </p15:guide>
        <p15:guide id="3" pos="557" userDrawn="1">
          <p15:clr>
            <a:srgbClr val="A4A3A4"/>
          </p15:clr>
        </p15:guide>
        <p15:guide id="5" orient="horz" pos="4183" userDrawn="1">
          <p15:clr>
            <a:srgbClr val="A4A3A4"/>
          </p15:clr>
        </p15:guide>
        <p15:guide id="6" pos="7497" userDrawn="1">
          <p15:clr>
            <a:srgbClr val="A4A3A4"/>
          </p15:clr>
        </p15:guide>
        <p15:guide id="7" pos="69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DE45"/>
    <a:srgbClr val="000000"/>
    <a:srgbClr val="FFFFFF"/>
    <a:srgbClr val="66CCFF"/>
    <a:srgbClr val="125B26"/>
    <a:srgbClr val="27B23C"/>
    <a:srgbClr val="134B28"/>
    <a:srgbClr val="63BC6F"/>
    <a:srgbClr val="C00000"/>
    <a:srgbClr val="A03D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03" autoAdjust="0"/>
    <p:restoredTop sz="93858" autoAdjust="0"/>
  </p:normalViewPr>
  <p:slideViewPr>
    <p:cSldViewPr showGuides="1">
      <p:cViewPr varScale="1">
        <p:scale>
          <a:sx n="70" d="100"/>
          <a:sy n="70" d="100"/>
        </p:scale>
        <p:origin x="1555" y="53"/>
      </p:cViewPr>
      <p:guideLst>
        <p:guide orient="horz" pos="328"/>
        <p:guide pos="4050"/>
        <p:guide pos="557"/>
        <p:guide orient="horz" pos="4183"/>
        <p:guide pos="7497"/>
        <p:guide pos="6908"/>
      </p:guideLst>
    </p:cSldViewPr>
  </p:slideViewPr>
  <p:outlineViewPr>
    <p:cViewPr>
      <p:scale>
        <a:sx n="100" d="100"/>
        <a:sy n="100" d="100"/>
      </p:scale>
      <p:origin x="0" y="-2055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279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gs" Target="tags/tag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30DBF-D010-4114-9DE3-41E342A27C18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1D107-4CC9-43CA-8CA8-36E1DF70D5F2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GIF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9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31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3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5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365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F82D2-7A68-459D-A996-9BDDA2518FA4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EE5D-26FB-46D5-A381-ECFB35BF1D3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3000"/>
    </mc:Choice>
    <mc:Fallback>
      <p:transition advClick="0" advTm="3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3000"/>
    </mc:Choice>
    <mc:Fallback>
      <p:transition advClick="0" advTm="3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F82D2-7A68-459D-A996-9BDDA2518FA4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1EE5D-26FB-46D5-A381-ECFB35BF1D34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>
    <mc:Choice xmlns:p14="http://schemas.microsoft.com/office/powerpoint/2010/main" Requires="p14">
      <p:transition p14:dur="0" advClick="0" advTm="3000"/>
    </mc:Choice>
    <mc:Fallback>
      <p:transition advClick="0" advTm="3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7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GIF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Text Box 3"/>
          <p:cNvSpPr>
            <a:spLocks noChangeArrowheads="1"/>
          </p:cNvSpPr>
          <p:nvPr/>
        </p:nvSpPr>
        <p:spPr bwMode="auto">
          <a:xfrm>
            <a:off x="-3435721" y="3054202"/>
            <a:ext cx="14644107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anchor="ctr">
            <a:spAutoFit/>
          </a:bodyPr>
          <a:lstStyle/>
          <a:p>
            <a:pPr algn="r"/>
            <a:r>
              <a:rPr lang="en-US" altLang="zh-CN" sz="6000" b="1" dirty="0" err="1">
                <a:solidFill>
                  <a:schemeClr val="accent1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SoftwareNow</a:t>
            </a:r>
            <a:r>
              <a:rPr lang="zh-CN" altLang="en-US" sz="6000" b="1" dirty="0">
                <a:solidFill>
                  <a:schemeClr val="accent1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一轮迭代展示</a:t>
            </a:r>
            <a:endParaRPr lang="zh-CN" altLang="en-US" sz="6000" b="1" dirty="0">
              <a:solidFill>
                <a:schemeClr val="accent1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124" name="矩形 10"/>
          <p:cNvSpPr>
            <a:spLocks noChangeArrowheads="1"/>
          </p:cNvSpPr>
          <p:nvPr/>
        </p:nvSpPr>
        <p:spPr bwMode="auto">
          <a:xfrm>
            <a:off x="2199156" y="2433704"/>
            <a:ext cx="3049233" cy="400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altLang="zh-CN" sz="2000" dirty="0">
                <a:solidFill>
                  <a:schemeClr val="accent1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Lemon5 </a:t>
            </a:r>
            <a:r>
              <a:rPr lang="zh-CN" altLang="en-US" sz="2000" dirty="0">
                <a:solidFill>
                  <a:schemeClr val="accent1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多媒体</a:t>
            </a:r>
            <a:r>
              <a:rPr lang="en-US" altLang="zh-CN" sz="2000" dirty="0">
                <a:solidFill>
                  <a:schemeClr val="accent1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WEB</a:t>
            </a:r>
            <a:r>
              <a:rPr lang="zh-CN" altLang="en-US" sz="2000" dirty="0">
                <a:solidFill>
                  <a:schemeClr val="accent1"/>
                </a:solidFill>
                <a:latin typeface="Arial" panose="020B0604020202020204"/>
                <a:ea typeface="微软雅黑" panose="020B0503020204020204" charset="-122"/>
                <a:sym typeface="Arial" panose="020B0604020202020204"/>
              </a:rPr>
              <a:t>应用</a:t>
            </a:r>
            <a:endParaRPr lang="zh-CN" altLang="en-US" sz="2000" dirty="0">
              <a:solidFill>
                <a:schemeClr val="accent1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5125" name="直接连接符 11"/>
          <p:cNvSpPr>
            <a:spLocks noChangeShapeType="1"/>
          </p:cNvSpPr>
          <p:nvPr/>
        </p:nvSpPr>
        <p:spPr bwMode="auto">
          <a:xfrm>
            <a:off x="1564714" y="2943331"/>
            <a:ext cx="5504850" cy="1675"/>
          </a:xfrm>
          <a:prstGeom prst="line">
            <a:avLst/>
          </a:prstGeom>
          <a:noFill/>
          <a:ln w="6350" cap="flat" cmpd="sng">
            <a:solidFill>
              <a:schemeClr val="accent1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000">
              <a:solidFill>
                <a:schemeClr val="accent1"/>
              </a:solidFill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8" name="Freeform 6"/>
          <p:cNvSpPr/>
          <p:nvPr/>
        </p:nvSpPr>
        <p:spPr bwMode="auto">
          <a:xfrm>
            <a:off x="0" y="4091804"/>
            <a:ext cx="5265494" cy="3140846"/>
          </a:xfrm>
          <a:custGeom>
            <a:avLst/>
            <a:gdLst>
              <a:gd name="T0" fmla="*/ 0 w 2348"/>
              <a:gd name="T1" fmla="*/ 0 h 1407"/>
              <a:gd name="T2" fmla="*/ 2348 w 2348"/>
              <a:gd name="T3" fmla="*/ 1407 h 1407"/>
              <a:gd name="T4" fmla="*/ 0 w 2348"/>
              <a:gd name="T5" fmla="*/ 1407 h 1407"/>
              <a:gd name="T6" fmla="*/ 0 w 2348"/>
              <a:gd name="T7" fmla="*/ 0 h 1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48" h="1407">
                <a:moveTo>
                  <a:pt x="0" y="0"/>
                </a:moveTo>
                <a:lnTo>
                  <a:pt x="2348" y="1407"/>
                </a:lnTo>
                <a:lnTo>
                  <a:pt x="0" y="1407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0">
            <a:noFill/>
            <a:prstDash val="solid"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9" name="Freeform 7"/>
          <p:cNvSpPr/>
          <p:nvPr/>
        </p:nvSpPr>
        <p:spPr bwMode="auto">
          <a:xfrm>
            <a:off x="2984828" y="4640949"/>
            <a:ext cx="9873922" cy="2591700"/>
          </a:xfrm>
          <a:custGeom>
            <a:avLst/>
            <a:gdLst>
              <a:gd name="T0" fmla="*/ 4403 w 4403"/>
              <a:gd name="T1" fmla="*/ 0 h 1161"/>
              <a:gd name="T2" fmla="*/ 4403 w 4403"/>
              <a:gd name="T3" fmla="*/ 1161 h 1161"/>
              <a:gd name="T4" fmla="*/ 0 w 4403"/>
              <a:gd name="T5" fmla="*/ 1161 h 1161"/>
              <a:gd name="T6" fmla="*/ 4403 w 4403"/>
              <a:gd name="T7" fmla="*/ 0 h 1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403" h="1161">
                <a:moveTo>
                  <a:pt x="4403" y="0"/>
                </a:moveTo>
                <a:lnTo>
                  <a:pt x="4403" y="1161"/>
                </a:lnTo>
                <a:lnTo>
                  <a:pt x="0" y="1161"/>
                </a:lnTo>
                <a:lnTo>
                  <a:pt x="4403" y="0"/>
                </a:lnTo>
                <a:close/>
              </a:path>
            </a:pathLst>
          </a:cu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0">
            <a:noFill/>
            <a:prstDash val="solid"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744977" y="4418794"/>
            <a:ext cx="6192688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accent1"/>
                </a:solidFill>
                <a:latin typeface="Arial" panose="020B0604020202020204"/>
                <a:ea typeface="微软雅黑" panose="020B0503020204020204" charset="-122"/>
              </a:rPr>
              <a:t>陈胤良   胡瑞  王乔林   邹奕杨   周恋程   谭垒鑫</a:t>
            </a:r>
            <a:endParaRPr lang="zh-CN" altLang="en-US" sz="2000" dirty="0">
              <a:solidFill>
                <a:schemeClr val="accent1"/>
              </a:solidFill>
              <a:latin typeface="Arial" panose="020B0604020202020204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/>
    </mc:Choice>
    <mc:Fallback>
      <p:transition advClick="0" advTm="3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7286"/>
            <a:ext cx="12858750" cy="64580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3000"/>
    </mc:Choice>
    <mc:Fallback>
      <p:transition advClick="0" advTm="3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等腰三角形 38"/>
          <p:cNvSpPr/>
          <p:nvPr/>
        </p:nvSpPr>
        <p:spPr bwMode="auto">
          <a:xfrm rot="5400000">
            <a:off x="-359049" y="3076111"/>
            <a:ext cx="1799233" cy="108043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zh-CN" altLang="en-US" dirty="0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sp>
        <p:nvSpPr>
          <p:cNvPr id="2" name="任意多边形 1"/>
          <p:cNvSpPr/>
          <p:nvPr/>
        </p:nvSpPr>
        <p:spPr>
          <a:xfrm>
            <a:off x="1071857" y="3607396"/>
            <a:ext cx="11768682" cy="0"/>
          </a:xfrm>
          <a:custGeom>
            <a:avLst/>
            <a:gdLst>
              <a:gd name="connsiteX0" fmla="*/ 0 w 8369300"/>
              <a:gd name="connsiteY0" fmla="*/ 0 h 0"/>
              <a:gd name="connsiteX1" fmla="*/ 8369300 w 83693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369300">
                <a:moveTo>
                  <a:pt x="0" y="0"/>
                </a:moveTo>
                <a:lnTo>
                  <a:pt x="8369300" y="0"/>
                </a:lnTo>
              </a:path>
            </a:pathLst>
          </a:custGeom>
          <a:noFill/>
          <a:ln>
            <a:solidFill>
              <a:srgbClr val="D5D5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zh-CN" altLang="en-US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grpSp>
        <p:nvGrpSpPr>
          <p:cNvPr id="6" name="组合 4"/>
          <p:cNvGrpSpPr/>
          <p:nvPr/>
        </p:nvGrpSpPr>
        <p:grpSpPr bwMode="auto">
          <a:xfrm>
            <a:off x="2551872" y="3210047"/>
            <a:ext cx="774607" cy="776840"/>
            <a:chOff x="2307521" y="2283162"/>
            <a:chExt cx="551398" cy="551398"/>
          </a:xfrm>
        </p:grpSpPr>
        <p:sp>
          <p:nvSpPr>
            <p:cNvPr id="3" name="矩形 2"/>
            <p:cNvSpPr/>
            <p:nvPr/>
          </p:nvSpPr>
          <p:spPr>
            <a:xfrm>
              <a:off x="2307521" y="2283162"/>
              <a:ext cx="551398" cy="551398"/>
            </a:xfrm>
            <a:prstGeom prst="rect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4" name="五角星 3"/>
            <p:cNvSpPr/>
            <p:nvPr/>
          </p:nvSpPr>
          <p:spPr>
            <a:xfrm>
              <a:off x="2456891" y="2427350"/>
              <a:ext cx="252658" cy="255100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  <p:grpSp>
        <p:nvGrpSpPr>
          <p:cNvPr id="7" name="组合 42"/>
          <p:cNvGrpSpPr/>
          <p:nvPr/>
        </p:nvGrpSpPr>
        <p:grpSpPr bwMode="auto">
          <a:xfrm>
            <a:off x="5674858" y="3210047"/>
            <a:ext cx="774609" cy="776840"/>
            <a:chOff x="2307521" y="2283162"/>
            <a:chExt cx="551398" cy="551398"/>
          </a:xfrm>
        </p:grpSpPr>
        <p:sp>
          <p:nvSpPr>
            <p:cNvPr id="44" name="矩形 43"/>
            <p:cNvSpPr/>
            <p:nvPr/>
          </p:nvSpPr>
          <p:spPr>
            <a:xfrm>
              <a:off x="2307521" y="2283162"/>
              <a:ext cx="551398" cy="551398"/>
            </a:xfrm>
            <a:prstGeom prst="rect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45" name="五角星 44"/>
            <p:cNvSpPr/>
            <p:nvPr/>
          </p:nvSpPr>
          <p:spPr>
            <a:xfrm>
              <a:off x="2456891" y="2427350"/>
              <a:ext cx="252658" cy="255100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  <p:grpSp>
        <p:nvGrpSpPr>
          <p:cNvPr id="10" name="组合 55"/>
          <p:cNvGrpSpPr/>
          <p:nvPr/>
        </p:nvGrpSpPr>
        <p:grpSpPr bwMode="auto">
          <a:xfrm>
            <a:off x="8938480" y="3210047"/>
            <a:ext cx="776840" cy="776840"/>
            <a:chOff x="2307521" y="2283162"/>
            <a:chExt cx="551398" cy="551398"/>
          </a:xfrm>
        </p:grpSpPr>
        <p:sp>
          <p:nvSpPr>
            <p:cNvPr id="57" name="矩形 56"/>
            <p:cNvSpPr/>
            <p:nvPr/>
          </p:nvSpPr>
          <p:spPr>
            <a:xfrm>
              <a:off x="2307521" y="2283162"/>
              <a:ext cx="551398" cy="551398"/>
            </a:xfrm>
            <a:prstGeom prst="rect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58" name="五角星 57"/>
            <p:cNvSpPr/>
            <p:nvPr/>
          </p:nvSpPr>
          <p:spPr>
            <a:xfrm>
              <a:off x="2456462" y="2427350"/>
              <a:ext cx="253516" cy="255100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  <p:grpSp>
        <p:nvGrpSpPr>
          <p:cNvPr id="30" name="组合 7"/>
          <p:cNvGrpSpPr/>
          <p:nvPr/>
        </p:nvGrpSpPr>
        <p:grpSpPr bwMode="auto">
          <a:xfrm>
            <a:off x="5328628" y="4174144"/>
            <a:ext cx="1467068" cy="400109"/>
            <a:chOff x="4316363" y="860408"/>
            <a:chExt cx="1042632" cy="284579"/>
          </a:xfrm>
        </p:grpSpPr>
        <p:sp>
          <p:nvSpPr>
            <p:cNvPr id="33" name="任意多边形 32"/>
            <p:cNvSpPr/>
            <p:nvPr/>
          </p:nvSpPr>
          <p:spPr>
            <a:xfrm flipV="1">
              <a:off x="4354766" y="1101211"/>
              <a:ext cx="940672" cy="39218"/>
            </a:xfrm>
            <a:custGeom>
              <a:avLst/>
              <a:gdLst>
                <a:gd name="connsiteX0" fmla="*/ 0 w 504825"/>
                <a:gd name="connsiteY0" fmla="*/ 0 h 0"/>
                <a:gd name="connsiteX1" fmla="*/ 504825 w 504825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0" y="0"/>
                  </a:moveTo>
                  <a:lnTo>
                    <a:pt x="504825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34" name="文本框 66"/>
            <p:cNvSpPr txBox="1">
              <a:spLocks noChangeArrowheads="1"/>
            </p:cNvSpPr>
            <p:nvPr/>
          </p:nvSpPr>
          <p:spPr bwMode="auto">
            <a:xfrm>
              <a:off x="4316363" y="860408"/>
              <a:ext cx="1042632" cy="284579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defPPr>
                <a:defRPr lang="zh-CN"/>
              </a:defPPr>
              <a:lvl1pPr eaLnBrk="1" hangingPunct="1">
                <a:defRPr sz="4400">
                  <a:latin typeface="Simply City Light" panose="020B0303020202080204" pitchFamily="34" charset="0"/>
                  <a:ea typeface="SimSun-ExtB" panose="02010609060101010101" pitchFamily="49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zh-CN" altLang="en-US" sz="2000" b="1" dirty="0">
                  <a:latin typeface="Arial" panose="020B0604020202020204"/>
                  <a:ea typeface="微软雅黑" panose="020B0503020204020204" charset="-122"/>
                  <a:sym typeface="Arial" panose="020B0604020202020204"/>
                </a:rPr>
                <a:t>文本转语音</a:t>
              </a:r>
              <a:endParaRPr lang="zh-CN" altLang="en-US" sz="2000" b="1" dirty="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  <p:sp>
        <p:nvSpPr>
          <p:cNvPr id="25" name="矩形 24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4565"/>
            <a:endParaRPr lang="zh-CN" altLang="en-US" sz="1970">
              <a:solidFill>
                <a:srgbClr val="E7E6E6">
                  <a:lumMod val="50000"/>
                </a:srgbClr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82786" y="303957"/>
            <a:ext cx="246221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4565"/>
            <a:r>
              <a:rPr lang="zh-CN" altLang="en-US" sz="3200" dirty="0"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rPr>
              <a:t>软件开发流程</a:t>
            </a:r>
            <a:endParaRPr lang="zh-CN" altLang="en-US" sz="3200" dirty="0"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grpSp>
        <p:nvGrpSpPr>
          <p:cNvPr id="5" name="组合 7"/>
          <p:cNvGrpSpPr/>
          <p:nvPr/>
        </p:nvGrpSpPr>
        <p:grpSpPr bwMode="auto">
          <a:xfrm>
            <a:off x="8665098" y="2516656"/>
            <a:ext cx="1323601" cy="400110"/>
            <a:chOff x="4354766" y="860408"/>
            <a:chExt cx="940672" cy="284580"/>
          </a:xfrm>
        </p:grpSpPr>
        <p:sp>
          <p:nvSpPr>
            <p:cNvPr id="8" name="任意多边形 32"/>
            <p:cNvSpPr/>
            <p:nvPr/>
          </p:nvSpPr>
          <p:spPr>
            <a:xfrm flipV="1">
              <a:off x="4354766" y="1101211"/>
              <a:ext cx="940672" cy="39218"/>
            </a:xfrm>
            <a:custGeom>
              <a:avLst/>
              <a:gdLst>
                <a:gd name="connsiteX0" fmla="*/ 0 w 504825"/>
                <a:gd name="connsiteY0" fmla="*/ 0 h 0"/>
                <a:gd name="connsiteX1" fmla="*/ 504825 w 504825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0" y="0"/>
                  </a:moveTo>
                  <a:lnTo>
                    <a:pt x="504825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9" name="文本框 66"/>
            <p:cNvSpPr txBox="1">
              <a:spLocks noChangeArrowheads="1"/>
            </p:cNvSpPr>
            <p:nvPr/>
          </p:nvSpPr>
          <p:spPr bwMode="auto">
            <a:xfrm>
              <a:off x="4391831" y="860408"/>
              <a:ext cx="860354" cy="28458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defPPr>
                <a:defRPr lang="zh-CN"/>
              </a:defPPr>
              <a:lvl1pPr eaLnBrk="1" hangingPunct="1">
                <a:defRPr sz="4400">
                  <a:latin typeface="Simply City Light" panose="020B0303020202080204" pitchFamily="34" charset="0"/>
                  <a:ea typeface="SimSun-ExtB" panose="02010609060101010101" pitchFamily="49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zh-CN" altLang="en-US" sz="2000" dirty="0">
                  <a:latin typeface="Arial" panose="020B0604020202020204"/>
                  <a:ea typeface="微软雅黑" panose="020B0503020204020204" charset="-122"/>
                  <a:sym typeface="Arial" panose="020B0604020202020204"/>
                </a:rPr>
                <a:t>语音转换</a:t>
              </a:r>
              <a:endParaRPr lang="zh-CN" altLang="en-US" sz="2000" dirty="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  <p:grpSp>
        <p:nvGrpSpPr>
          <p:cNvPr id="11" name="组合 7"/>
          <p:cNvGrpSpPr/>
          <p:nvPr/>
        </p:nvGrpSpPr>
        <p:grpSpPr bwMode="auto">
          <a:xfrm>
            <a:off x="2259672" y="2567734"/>
            <a:ext cx="1323601" cy="400110"/>
            <a:chOff x="4354766" y="860408"/>
            <a:chExt cx="940672" cy="284580"/>
          </a:xfrm>
        </p:grpSpPr>
        <p:sp>
          <p:nvSpPr>
            <p:cNvPr id="12" name="任意多边形 32"/>
            <p:cNvSpPr/>
            <p:nvPr/>
          </p:nvSpPr>
          <p:spPr>
            <a:xfrm flipV="1">
              <a:off x="4354766" y="1101211"/>
              <a:ext cx="940672" cy="39218"/>
            </a:xfrm>
            <a:custGeom>
              <a:avLst/>
              <a:gdLst>
                <a:gd name="connsiteX0" fmla="*/ 0 w 504825"/>
                <a:gd name="connsiteY0" fmla="*/ 0 h 0"/>
                <a:gd name="connsiteX1" fmla="*/ 504825 w 504825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0" y="0"/>
                  </a:moveTo>
                  <a:lnTo>
                    <a:pt x="504825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13" name="文本框 66"/>
            <p:cNvSpPr txBox="1">
              <a:spLocks noChangeArrowheads="1"/>
            </p:cNvSpPr>
            <p:nvPr/>
          </p:nvSpPr>
          <p:spPr bwMode="auto">
            <a:xfrm>
              <a:off x="4401135" y="860408"/>
              <a:ext cx="860354" cy="284580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defPPr>
                <a:defRPr lang="zh-CN"/>
              </a:defPPr>
              <a:lvl1pPr eaLnBrk="1" hangingPunct="1">
                <a:defRPr sz="4400">
                  <a:latin typeface="Simply City Light" panose="020B0303020202080204" pitchFamily="34" charset="0"/>
                  <a:ea typeface="SimSun-ExtB" panose="02010609060101010101" pitchFamily="49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zh-CN" altLang="en-US" sz="2000" b="1" dirty="0">
                  <a:latin typeface="Arial" panose="020B0604020202020204"/>
                  <a:ea typeface="微软雅黑" panose="020B0503020204020204" charset="-122"/>
                  <a:sym typeface="Arial" panose="020B0604020202020204"/>
                </a:rPr>
                <a:t>语音对话</a:t>
              </a:r>
              <a:endParaRPr lang="zh-CN" altLang="en-US" sz="2000" b="1" dirty="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1559346" y="4512513"/>
            <a:ext cx="27242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i="0" dirty="0">
                <a:solidFill>
                  <a:srgbClr val="111111"/>
                </a:solidFill>
                <a:effectLst/>
                <a:latin typeface="-apple-system"/>
              </a:rPr>
              <a:t>用户可以通过语音与智能助手进行对话、提问，得到智能助手生成的语音或者文字</a:t>
            </a:r>
            <a:endParaRPr lang="zh-CN" altLang="en-US" b="1" dirty="0"/>
          </a:p>
        </p:txBody>
      </p:sp>
      <p:sp>
        <p:nvSpPr>
          <p:cNvPr id="15" name="文本框 14"/>
          <p:cNvSpPr txBox="1"/>
          <p:nvPr/>
        </p:nvSpPr>
        <p:spPr>
          <a:xfrm>
            <a:off x="8226509" y="4459733"/>
            <a:ext cx="25579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/>
              <a:t>用户可以将语音信息转换为特定音色的语音信息，比方说派蒙语音</a:t>
            </a:r>
            <a:endParaRPr lang="zh-CN" altLang="en-US" b="1" dirty="0"/>
          </a:p>
        </p:txBody>
      </p:sp>
      <p:sp>
        <p:nvSpPr>
          <p:cNvPr id="17" name="文本框 16"/>
          <p:cNvSpPr txBox="1"/>
          <p:nvPr/>
        </p:nvSpPr>
        <p:spPr>
          <a:xfrm>
            <a:off x="4960656" y="2010534"/>
            <a:ext cx="25579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i="0" dirty="0">
                <a:solidFill>
                  <a:srgbClr val="111111"/>
                </a:solidFill>
                <a:effectLst/>
                <a:latin typeface="-apple-system"/>
              </a:rPr>
              <a:t>用户可以把文本转换成目标语音，得到不同发声者音频</a:t>
            </a:r>
            <a:endParaRPr lang="zh-CN" altLang="en-US" b="1" dirty="0"/>
          </a:p>
        </p:txBody>
      </p:sp>
      <p:sp>
        <p:nvSpPr>
          <p:cNvPr id="18" name="箭头: 右 17"/>
          <p:cNvSpPr/>
          <p:nvPr/>
        </p:nvSpPr>
        <p:spPr>
          <a:xfrm rot="5400000">
            <a:off x="2665940" y="1845568"/>
            <a:ext cx="504056" cy="397349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箭头: 右 18"/>
          <p:cNvSpPr/>
          <p:nvPr/>
        </p:nvSpPr>
        <p:spPr>
          <a:xfrm rot="5400000">
            <a:off x="5831341" y="1367275"/>
            <a:ext cx="504056" cy="397349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/>
    </mc:Choice>
    <mc:Fallback>
      <p:transition advClick="0" advTm="3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063130" y="3639636"/>
            <a:ext cx="5281210" cy="2200527"/>
            <a:chOff x="3960309" y="3165179"/>
            <a:chExt cx="4579147" cy="1908000"/>
          </a:xfrm>
        </p:grpSpPr>
        <p:sp>
          <p:nvSpPr>
            <p:cNvPr id="7" name="Freeform 17"/>
            <p:cNvSpPr>
              <a:spLocks noChangeAspect="1"/>
            </p:cNvSpPr>
            <p:nvPr/>
          </p:nvSpPr>
          <p:spPr bwMode="auto">
            <a:xfrm>
              <a:off x="6601270" y="3165179"/>
              <a:ext cx="1938186" cy="1908000"/>
            </a:xfrm>
            <a:custGeom>
              <a:avLst/>
              <a:gdLst>
                <a:gd name="T0" fmla="*/ 145 w 145"/>
                <a:gd name="T1" fmla="*/ 74 h 143"/>
                <a:gd name="T2" fmla="*/ 133 w 145"/>
                <a:gd name="T3" fmla="*/ 88 h 143"/>
                <a:gd name="T4" fmla="*/ 8 w 145"/>
                <a:gd name="T5" fmla="*/ 143 h 143"/>
                <a:gd name="T6" fmla="*/ 2 w 145"/>
                <a:gd name="T7" fmla="*/ 141 h 143"/>
                <a:gd name="T8" fmla="*/ 0 w 145"/>
                <a:gd name="T9" fmla="*/ 135 h 143"/>
                <a:gd name="T10" fmla="*/ 6 w 145"/>
                <a:gd name="T11" fmla="*/ 108 h 143"/>
                <a:gd name="T12" fmla="*/ 50 w 145"/>
                <a:gd name="T13" fmla="*/ 73 h 143"/>
                <a:gd name="T14" fmla="*/ 21 w 145"/>
                <a:gd name="T15" fmla="*/ 44 h 143"/>
                <a:gd name="T16" fmla="*/ 29 w 145"/>
                <a:gd name="T17" fmla="*/ 8 h 143"/>
                <a:gd name="T18" fmla="*/ 36 w 145"/>
                <a:gd name="T19" fmla="*/ 1 h 143"/>
                <a:gd name="T20" fmla="*/ 44 w 145"/>
                <a:gd name="T21" fmla="*/ 3 h 143"/>
                <a:gd name="T22" fmla="*/ 138 w 145"/>
                <a:gd name="T23" fmla="*/ 61 h 143"/>
                <a:gd name="T24" fmla="*/ 145 w 145"/>
                <a:gd name="T25" fmla="*/ 74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5" h="143">
                  <a:moveTo>
                    <a:pt x="145" y="74"/>
                  </a:moveTo>
                  <a:cubicBezTo>
                    <a:pt x="145" y="82"/>
                    <a:pt x="133" y="88"/>
                    <a:pt x="133" y="88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8" y="143"/>
                    <a:pt x="4" y="143"/>
                    <a:pt x="2" y="141"/>
                  </a:cubicBezTo>
                  <a:cubicBezTo>
                    <a:pt x="0" y="139"/>
                    <a:pt x="0" y="135"/>
                    <a:pt x="0" y="135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6" y="108"/>
                    <a:pt x="50" y="92"/>
                    <a:pt x="50" y="73"/>
                  </a:cubicBezTo>
                  <a:cubicBezTo>
                    <a:pt x="49" y="57"/>
                    <a:pt x="21" y="44"/>
                    <a:pt x="21" y="44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31" y="3"/>
                    <a:pt x="36" y="1"/>
                  </a:cubicBezTo>
                  <a:cubicBezTo>
                    <a:pt x="40" y="0"/>
                    <a:pt x="44" y="3"/>
                    <a:pt x="44" y="3"/>
                  </a:cubicBezTo>
                  <a:cubicBezTo>
                    <a:pt x="138" y="61"/>
                    <a:pt x="138" y="61"/>
                    <a:pt x="138" y="61"/>
                  </a:cubicBezTo>
                  <a:cubicBezTo>
                    <a:pt x="138" y="61"/>
                    <a:pt x="145" y="65"/>
                    <a:pt x="145" y="74"/>
                  </a:cubicBezTo>
                  <a:close/>
                </a:path>
              </a:pathLst>
            </a:custGeom>
            <a:solidFill>
              <a:schemeClr val="accent4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2" tIns="48205" rIns="96412" bIns="48205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 sz="2000" kern="0">
                <a:solidFill>
                  <a:sysClr val="window" lastClr="FFFFFF"/>
                </a:solidFill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endParaRPr>
            </a:p>
          </p:txBody>
        </p:sp>
        <p:sp>
          <p:nvSpPr>
            <p:cNvPr id="8" name="Freeform 17"/>
            <p:cNvSpPr/>
            <p:nvPr/>
          </p:nvSpPr>
          <p:spPr bwMode="auto">
            <a:xfrm>
              <a:off x="5166584" y="3437960"/>
              <a:ext cx="1481733" cy="1458656"/>
            </a:xfrm>
            <a:custGeom>
              <a:avLst/>
              <a:gdLst>
                <a:gd name="T0" fmla="*/ 145 w 145"/>
                <a:gd name="T1" fmla="*/ 74 h 143"/>
                <a:gd name="T2" fmla="*/ 133 w 145"/>
                <a:gd name="T3" fmla="*/ 88 h 143"/>
                <a:gd name="T4" fmla="*/ 8 w 145"/>
                <a:gd name="T5" fmla="*/ 143 h 143"/>
                <a:gd name="T6" fmla="*/ 2 w 145"/>
                <a:gd name="T7" fmla="*/ 141 h 143"/>
                <a:gd name="T8" fmla="*/ 0 w 145"/>
                <a:gd name="T9" fmla="*/ 135 h 143"/>
                <a:gd name="T10" fmla="*/ 6 w 145"/>
                <a:gd name="T11" fmla="*/ 108 h 143"/>
                <a:gd name="T12" fmla="*/ 50 w 145"/>
                <a:gd name="T13" fmla="*/ 73 h 143"/>
                <a:gd name="T14" fmla="*/ 21 w 145"/>
                <a:gd name="T15" fmla="*/ 44 h 143"/>
                <a:gd name="T16" fmla="*/ 29 w 145"/>
                <a:gd name="T17" fmla="*/ 8 h 143"/>
                <a:gd name="T18" fmla="*/ 36 w 145"/>
                <a:gd name="T19" fmla="*/ 1 h 143"/>
                <a:gd name="T20" fmla="*/ 44 w 145"/>
                <a:gd name="T21" fmla="*/ 3 h 143"/>
                <a:gd name="T22" fmla="*/ 138 w 145"/>
                <a:gd name="T23" fmla="*/ 61 h 143"/>
                <a:gd name="T24" fmla="*/ 145 w 145"/>
                <a:gd name="T25" fmla="*/ 74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5" h="143">
                  <a:moveTo>
                    <a:pt x="145" y="74"/>
                  </a:moveTo>
                  <a:cubicBezTo>
                    <a:pt x="145" y="82"/>
                    <a:pt x="133" y="88"/>
                    <a:pt x="133" y="88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8" y="143"/>
                    <a:pt x="4" y="143"/>
                    <a:pt x="2" y="141"/>
                  </a:cubicBezTo>
                  <a:cubicBezTo>
                    <a:pt x="0" y="139"/>
                    <a:pt x="0" y="135"/>
                    <a:pt x="0" y="135"/>
                  </a:cubicBezTo>
                  <a:cubicBezTo>
                    <a:pt x="6" y="108"/>
                    <a:pt x="6" y="108"/>
                    <a:pt x="6" y="108"/>
                  </a:cubicBezTo>
                  <a:cubicBezTo>
                    <a:pt x="6" y="108"/>
                    <a:pt x="50" y="92"/>
                    <a:pt x="50" y="73"/>
                  </a:cubicBezTo>
                  <a:cubicBezTo>
                    <a:pt x="49" y="57"/>
                    <a:pt x="21" y="44"/>
                    <a:pt x="21" y="44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31" y="3"/>
                    <a:pt x="36" y="1"/>
                  </a:cubicBezTo>
                  <a:cubicBezTo>
                    <a:pt x="40" y="0"/>
                    <a:pt x="44" y="3"/>
                    <a:pt x="44" y="3"/>
                  </a:cubicBezTo>
                  <a:cubicBezTo>
                    <a:pt x="138" y="61"/>
                    <a:pt x="138" y="61"/>
                    <a:pt x="138" y="61"/>
                  </a:cubicBezTo>
                  <a:cubicBezTo>
                    <a:pt x="138" y="61"/>
                    <a:pt x="145" y="65"/>
                    <a:pt x="145" y="74"/>
                  </a:cubicBezTo>
                  <a:close/>
                </a:path>
              </a:pathLst>
            </a:custGeom>
            <a:solidFill>
              <a:schemeClr val="accent3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2" tIns="48205" rIns="96412" bIns="48205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 sz="2000" kern="0" dirty="0">
                <a:solidFill>
                  <a:sysClr val="window" lastClr="FFFFFF"/>
                </a:solidFill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endParaRPr>
            </a:p>
          </p:txBody>
        </p:sp>
        <p:sp>
          <p:nvSpPr>
            <p:cNvPr id="10" name="Freeform 19"/>
            <p:cNvSpPr/>
            <p:nvPr/>
          </p:nvSpPr>
          <p:spPr bwMode="auto">
            <a:xfrm>
              <a:off x="3960309" y="3649946"/>
              <a:ext cx="1028477" cy="1041662"/>
            </a:xfrm>
            <a:custGeom>
              <a:avLst/>
              <a:gdLst>
                <a:gd name="T0" fmla="*/ 15 w 101"/>
                <a:gd name="T1" fmla="*/ 31 h 102"/>
                <a:gd name="T2" fmla="*/ 21 w 101"/>
                <a:gd name="T3" fmla="*/ 5 h 102"/>
                <a:gd name="T4" fmla="*/ 26 w 101"/>
                <a:gd name="T5" fmla="*/ 1 h 102"/>
                <a:gd name="T6" fmla="*/ 32 w 101"/>
                <a:gd name="T7" fmla="*/ 2 h 102"/>
                <a:gd name="T8" fmla="*/ 95 w 101"/>
                <a:gd name="T9" fmla="*/ 41 h 102"/>
                <a:gd name="T10" fmla="*/ 101 w 101"/>
                <a:gd name="T11" fmla="*/ 51 h 102"/>
                <a:gd name="T12" fmla="*/ 94 w 101"/>
                <a:gd name="T13" fmla="*/ 63 h 102"/>
                <a:gd name="T14" fmla="*/ 6 w 101"/>
                <a:gd name="T15" fmla="*/ 102 h 102"/>
                <a:gd name="T16" fmla="*/ 2 w 101"/>
                <a:gd name="T17" fmla="*/ 101 h 102"/>
                <a:gd name="T18" fmla="*/ 0 w 101"/>
                <a:gd name="T19" fmla="*/ 97 h 102"/>
                <a:gd name="T20" fmla="*/ 5 w 101"/>
                <a:gd name="T21" fmla="*/ 77 h 102"/>
                <a:gd name="T22" fmla="*/ 15 w 101"/>
                <a:gd name="T23" fmla="*/ 3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1" h="102">
                  <a:moveTo>
                    <a:pt x="15" y="31"/>
                  </a:move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2" y="2"/>
                    <a:pt x="26" y="1"/>
                  </a:cubicBezTo>
                  <a:cubicBezTo>
                    <a:pt x="29" y="0"/>
                    <a:pt x="32" y="2"/>
                    <a:pt x="32" y="2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101" y="46"/>
                    <a:pt x="101" y="51"/>
                  </a:cubicBezTo>
                  <a:cubicBezTo>
                    <a:pt x="101" y="60"/>
                    <a:pt x="94" y="63"/>
                    <a:pt x="94" y="63"/>
                  </a:cubicBezTo>
                  <a:cubicBezTo>
                    <a:pt x="6" y="102"/>
                    <a:pt x="6" y="102"/>
                    <a:pt x="6" y="102"/>
                  </a:cubicBezTo>
                  <a:cubicBezTo>
                    <a:pt x="6" y="102"/>
                    <a:pt x="3" y="102"/>
                    <a:pt x="2" y="101"/>
                  </a:cubicBezTo>
                  <a:cubicBezTo>
                    <a:pt x="0" y="99"/>
                    <a:pt x="0" y="97"/>
                    <a:pt x="0" y="97"/>
                  </a:cubicBezTo>
                  <a:cubicBezTo>
                    <a:pt x="5" y="77"/>
                    <a:pt x="5" y="77"/>
                    <a:pt x="5" y="77"/>
                  </a:cubicBezTo>
                  <a:lnTo>
                    <a:pt x="15" y="31"/>
                  </a:ln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6412" tIns="48205" rIns="96412" bIns="48205" numCol="1" spcCol="0" rtlCol="0" fromWordArt="0" anchor="ctr" anchorCtr="0" forceAA="0" compatLnSpc="1">
              <a:no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 sz="2000" kern="0" dirty="0">
                <a:solidFill>
                  <a:sysClr val="window" lastClr="FFFFFF"/>
                </a:solidFill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endParaRPr>
            </a:p>
          </p:txBody>
        </p:sp>
      </p:grpSp>
      <p:sp>
        <p:nvSpPr>
          <p:cNvPr id="11" name="任意多边形 100"/>
          <p:cNvSpPr/>
          <p:nvPr/>
        </p:nvSpPr>
        <p:spPr bwMode="auto">
          <a:xfrm>
            <a:off x="8551234" y="4096105"/>
            <a:ext cx="2940691" cy="330755"/>
          </a:xfrm>
          <a:custGeom>
            <a:avLst/>
            <a:gdLst>
              <a:gd name="connsiteX0" fmla="*/ 0 w 1600200"/>
              <a:gd name="connsiteY0" fmla="*/ 552450 h 552450"/>
              <a:gd name="connsiteX1" fmla="*/ 171450 w 1600200"/>
              <a:gd name="connsiteY1" fmla="*/ 0 h 552450"/>
              <a:gd name="connsiteX2" fmla="*/ 1600200 w 1600200"/>
              <a:gd name="connsiteY2" fmla="*/ 0 h 552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00200" h="552450">
                <a:moveTo>
                  <a:pt x="0" y="552450"/>
                </a:moveTo>
                <a:lnTo>
                  <a:pt x="171450" y="0"/>
                </a:lnTo>
                <a:lnTo>
                  <a:pt x="1600200" y="0"/>
                </a:lnTo>
              </a:path>
            </a:pathLst>
          </a:custGeom>
          <a:noFill/>
          <a:ln w="12700" cap="flat" cmpd="sng" algn="ctr">
            <a:solidFill>
              <a:schemeClr val="bg1">
                <a:lumMod val="65000"/>
              </a:schemeClr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 defTabSz="1054735">
              <a:lnSpc>
                <a:spcPct val="120000"/>
              </a:lnSpc>
              <a:defRPr/>
            </a:pPr>
            <a:endParaRPr lang="zh-CN" altLang="en-US" sz="1155" kern="0">
              <a:solidFill>
                <a:schemeClr val="bg1">
                  <a:lumMod val="65000"/>
                </a:schemeClr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12" name="任意多边形 108"/>
          <p:cNvSpPr/>
          <p:nvPr/>
        </p:nvSpPr>
        <p:spPr bwMode="auto">
          <a:xfrm flipH="1">
            <a:off x="1346827" y="4451572"/>
            <a:ext cx="2942591" cy="330755"/>
          </a:xfrm>
          <a:custGeom>
            <a:avLst/>
            <a:gdLst>
              <a:gd name="connsiteX0" fmla="*/ 0 w 1600200"/>
              <a:gd name="connsiteY0" fmla="*/ 552450 h 552450"/>
              <a:gd name="connsiteX1" fmla="*/ 171450 w 1600200"/>
              <a:gd name="connsiteY1" fmla="*/ 0 h 552450"/>
              <a:gd name="connsiteX2" fmla="*/ 1600200 w 1600200"/>
              <a:gd name="connsiteY2" fmla="*/ 0 h 552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00200" h="552450">
                <a:moveTo>
                  <a:pt x="0" y="552450"/>
                </a:moveTo>
                <a:lnTo>
                  <a:pt x="171450" y="0"/>
                </a:lnTo>
                <a:lnTo>
                  <a:pt x="1600200" y="0"/>
                </a:lnTo>
              </a:path>
            </a:pathLst>
          </a:custGeom>
          <a:noFill/>
          <a:ln w="12700" cap="flat" cmpd="sng" algn="ctr">
            <a:solidFill>
              <a:schemeClr val="bg1">
                <a:lumMod val="65000"/>
              </a:schemeClr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 defTabSz="1054735">
              <a:lnSpc>
                <a:spcPct val="120000"/>
              </a:lnSpc>
              <a:defRPr/>
            </a:pPr>
            <a:endParaRPr lang="zh-CN" altLang="en-US" sz="1155" kern="0">
              <a:solidFill>
                <a:schemeClr val="bg1">
                  <a:lumMod val="65000"/>
                </a:schemeClr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13" name="任意多边形 112"/>
          <p:cNvSpPr/>
          <p:nvPr/>
        </p:nvSpPr>
        <p:spPr>
          <a:xfrm>
            <a:off x="6041592" y="3063783"/>
            <a:ext cx="775566" cy="1155749"/>
          </a:xfrm>
          <a:custGeom>
            <a:avLst/>
            <a:gdLst>
              <a:gd name="connsiteX0" fmla="*/ 0 w 647700"/>
              <a:gd name="connsiteY0" fmla="*/ 965200 h 965200"/>
              <a:gd name="connsiteX1" fmla="*/ 152400 w 647700"/>
              <a:gd name="connsiteY1" fmla="*/ 508000 h 965200"/>
              <a:gd name="connsiteX2" fmla="*/ 647700 w 647700"/>
              <a:gd name="connsiteY2" fmla="*/ 0 h 965200"/>
              <a:gd name="connsiteX0-1" fmla="*/ 0 w 647700"/>
              <a:gd name="connsiteY0-2" fmla="*/ 965200 h 965200"/>
              <a:gd name="connsiteX1-3" fmla="*/ 101600 w 647700"/>
              <a:gd name="connsiteY1-4" fmla="*/ 520700 h 965200"/>
              <a:gd name="connsiteX2-5" fmla="*/ 647700 w 647700"/>
              <a:gd name="connsiteY2-6" fmla="*/ 0 h 9652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647700" h="965200">
                <a:moveTo>
                  <a:pt x="0" y="965200"/>
                </a:moveTo>
                <a:lnTo>
                  <a:pt x="101600" y="520700"/>
                </a:lnTo>
                <a:lnTo>
                  <a:pt x="647700" y="0"/>
                </a:lnTo>
              </a:path>
            </a:pathLst>
          </a:custGeom>
          <a:noFill/>
          <a:ln w="12700" cap="flat" cmpd="sng" algn="ctr">
            <a:solidFill>
              <a:schemeClr val="bg1">
                <a:lumMod val="65000"/>
              </a:schemeClr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 defTabSz="1054735">
              <a:lnSpc>
                <a:spcPct val="120000"/>
              </a:lnSpc>
              <a:defRPr/>
            </a:pPr>
            <a:endParaRPr lang="zh-CN" altLang="en-US" sz="1155" kern="0">
              <a:solidFill>
                <a:schemeClr val="bg1">
                  <a:lumMod val="65000"/>
                </a:schemeClr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16" name="Freeform 6"/>
          <p:cNvSpPr>
            <a:spLocks noChangeAspect="1" noEditPoints="1"/>
          </p:cNvSpPr>
          <p:nvPr/>
        </p:nvSpPr>
        <p:spPr bwMode="auto">
          <a:xfrm>
            <a:off x="4478225" y="4635546"/>
            <a:ext cx="261706" cy="278781"/>
          </a:xfrm>
          <a:custGeom>
            <a:avLst/>
            <a:gdLst>
              <a:gd name="T0" fmla="*/ 67 w 376"/>
              <a:gd name="T1" fmla="*/ 3 h 401"/>
              <a:gd name="T2" fmla="*/ 62 w 376"/>
              <a:gd name="T3" fmla="*/ 3 h 401"/>
              <a:gd name="T4" fmla="*/ 0 w 376"/>
              <a:gd name="T5" fmla="*/ 159 h 401"/>
              <a:gd name="T6" fmla="*/ 65 w 376"/>
              <a:gd name="T7" fmla="*/ 223 h 401"/>
              <a:gd name="T8" fmla="*/ 129 w 376"/>
              <a:gd name="T9" fmla="*/ 159 h 401"/>
              <a:gd name="T10" fmla="*/ 67 w 376"/>
              <a:gd name="T11" fmla="*/ 3 h 401"/>
              <a:gd name="T12" fmla="*/ 313 w 376"/>
              <a:gd name="T13" fmla="*/ 3 h 401"/>
              <a:gd name="T14" fmla="*/ 309 w 376"/>
              <a:gd name="T15" fmla="*/ 3 h 401"/>
              <a:gd name="T16" fmla="*/ 246 w 376"/>
              <a:gd name="T17" fmla="*/ 159 h 401"/>
              <a:gd name="T18" fmla="*/ 311 w 376"/>
              <a:gd name="T19" fmla="*/ 223 h 401"/>
              <a:gd name="T20" fmla="*/ 376 w 376"/>
              <a:gd name="T21" fmla="*/ 159 h 401"/>
              <a:gd name="T22" fmla="*/ 313 w 376"/>
              <a:gd name="T23" fmla="*/ 3 h 401"/>
              <a:gd name="T24" fmla="*/ 185 w 376"/>
              <a:gd name="T25" fmla="*/ 180 h 401"/>
              <a:gd name="T26" fmla="*/ 123 w 376"/>
              <a:gd name="T27" fmla="*/ 337 h 401"/>
              <a:gd name="T28" fmla="*/ 188 w 376"/>
              <a:gd name="T29" fmla="*/ 401 h 401"/>
              <a:gd name="T30" fmla="*/ 253 w 376"/>
              <a:gd name="T31" fmla="*/ 337 h 401"/>
              <a:gd name="T32" fmla="*/ 190 w 376"/>
              <a:gd name="T33" fmla="*/ 180 h 401"/>
              <a:gd name="T34" fmla="*/ 185 w 376"/>
              <a:gd name="T35" fmla="*/ 180 h 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76" h="401">
                <a:moveTo>
                  <a:pt x="67" y="3"/>
                </a:moveTo>
                <a:cubicBezTo>
                  <a:pt x="67" y="0"/>
                  <a:pt x="62" y="0"/>
                  <a:pt x="62" y="3"/>
                </a:cubicBezTo>
                <a:cubicBezTo>
                  <a:pt x="52" y="85"/>
                  <a:pt x="0" y="102"/>
                  <a:pt x="0" y="159"/>
                </a:cubicBezTo>
                <a:cubicBezTo>
                  <a:pt x="0" y="195"/>
                  <a:pt x="29" y="223"/>
                  <a:pt x="65" y="223"/>
                </a:cubicBezTo>
                <a:cubicBezTo>
                  <a:pt x="100" y="223"/>
                  <a:pt x="129" y="195"/>
                  <a:pt x="129" y="159"/>
                </a:cubicBezTo>
                <a:cubicBezTo>
                  <a:pt x="129" y="102"/>
                  <a:pt x="77" y="85"/>
                  <a:pt x="67" y="3"/>
                </a:cubicBezTo>
                <a:close/>
                <a:moveTo>
                  <a:pt x="313" y="3"/>
                </a:moveTo>
                <a:cubicBezTo>
                  <a:pt x="313" y="0"/>
                  <a:pt x="309" y="0"/>
                  <a:pt x="309" y="3"/>
                </a:cubicBezTo>
                <a:cubicBezTo>
                  <a:pt x="298" y="85"/>
                  <a:pt x="246" y="102"/>
                  <a:pt x="246" y="159"/>
                </a:cubicBezTo>
                <a:cubicBezTo>
                  <a:pt x="246" y="195"/>
                  <a:pt x="276" y="223"/>
                  <a:pt x="311" y="223"/>
                </a:cubicBezTo>
                <a:cubicBezTo>
                  <a:pt x="346" y="223"/>
                  <a:pt x="376" y="195"/>
                  <a:pt x="376" y="159"/>
                </a:cubicBezTo>
                <a:cubicBezTo>
                  <a:pt x="376" y="102"/>
                  <a:pt x="324" y="85"/>
                  <a:pt x="313" y="3"/>
                </a:cubicBezTo>
                <a:close/>
                <a:moveTo>
                  <a:pt x="185" y="180"/>
                </a:moveTo>
                <a:cubicBezTo>
                  <a:pt x="175" y="263"/>
                  <a:pt x="123" y="280"/>
                  <a:pt x="123" y="337"/>
                </a:cubicBezTo>
                <a:cubicBezTo>
                  <a:pt x="123" y="372"/>
                  <a:pt x="153" y="401"/>
                  <a:pt x="188" y="401"/>
                </a:cubicBezTo>
                <a:cubicBezTo>
                  <a:pt x="223" y="401"/>
                  <a:pt x="253" y="372"/>
                  <a:pt x="253" y="337"/>
                </a:cubicBezTo>
                <a:cubicBezTo>
                  <a:pt x="253" y="280"/>
                  <a:pt x="200" y="263"/>
                  <a:pt x="190" y="180"/>
                </a:cubicBezTo>
                <a:cubicBezTo>
                  <a:pt x="190" y="178"/>
                  <a:pt x="186" y="178"/>
                  <a:pt x="185" y="1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5461" tIns="52729" rIns="105461" bIns="52729" numCol="1" anchor="t" anchorCtr="0" compatLnSpc="1"/>
          <a:lstStyle/>
          <a:p>
            <a:pPr>
              <a:lnSpc>
                <a:spcPct val="120000"/>
              </a:lnSpc>
            </a:pPr>
            <a:endParaRPr lang="en-US" sz="2075" dirty="0"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18" name="Freeform 21"/>
          <p:cNvSpPr>
            <a:spLocks noChangeAspect="1" noEditPoints="1"/>
          </p:cNvSpPr>
          <p:nvPr/>
        </p:nvSpPr>
        <p:spPr bwMode="auto">
          <a:xfrm>
            <a:off x="6356252" y="4647989"/>
            <a:ext cx="293862" cy="294789"/>
          </a:xfrm>
          <a:custGeom>
            <a:avLst/>
            <a:gdLst>
              <a:gd name="T0" fmla="*/ 390 w 403"/>
              <a:gd name="T1" fmla="*/ 150 h 404"/>
              <a:gd name="T2" fmla="*/ 241 w 403"/>
              <a:gd name="T3" fmla="*/ 110 h 404"/>
              <a:gd name="T4" fmla="*/ 215 w 403"/>
              <a:gd name="T5" fmla="*/ 13 h 404"/>
              <a:gd name="T6" fmla="*/ 195 w 403"/>
              <a:gd name="T7" fmla="*/ 2 h 404"/>
              <a:gd name="T8" fmla="*/ 14 w 403"/>
              <a:gd name="T9" fmla="*/ 51 h 404"/>
              <a:gd name="T10" fmla="*/ 2 w 403"/>
              <a:gd name="T11" fmla="*/ 70 h 404"/>
              <a:gd name="T12" fmla="*/ 67 w 403"/>
              <a:gd name="T13" fmla="*/ 311 h 404"/>
              <a:gd name="T14" fmla="*/ 86 w 403"/>
              <a:gd name="T15" fmla="*/ 322 h 404"/>
              <a:gd name="T16" fmla="*/ 159 w 403"/>
              <a:gd name="T17" fmla="*/ 302 h 404"/>
              <a:gd name="T18" fmla="*/ 149 w 403"/>
              <a:gd name="T19" fmla="*/ 339 h 404"/>
              <a:gd name="T20" fmla="*/ 160 w 403"/>
              <a:gd name="T21" fmla="*/ 358 h 404"/>
              <a:gd name="T22" fmla="*/ 322 w 403"/>
              <a:gd name="T23" fmla="*/ 401 h 404"/>
              <a:gd name="T24" fmla="*/ 342 w 403"/>
              <a:gd name="T25" fmla="*/ 391 h 404"/>
              <a:gd name="T26" fmla="*/ 401 w 403"/>
              <a:gd name="T27" fmla="*/ 169 h 404"/>
              <a:gd name="T28" fmla="*/ 390 w 403"/>
              <a:gd name="T29" fmla="*/ 150 h 404"/>
              <a:gd name="T30" fmla="*/ 34 w 403"/>
              <a:gd name="T31" fmla="*/ 75 h 404"/>
              <a:gd name="T32" fmla="*/ 191 w 403"/>
              <a:gd name="T33" fmla="*/ 33 h 404"/>
              <a:gd name="T34" fmla="*/ 249 w 403"/>
              <a:gd name="T35" fmla="*/ 249 h 404"/>
              <a:gd name="T36" fmla="*/ 92 w 403"/>
              <a:gd name="T37" fmla="*/ 291 h 404"/>
              <a:gd name="T38" fmla="*/ 34 w 403"/>
              <a:gd name="T39" fmla="*/ 75 h 404"/>
              <a:gd name="T40" fmla="*/ 315 w 403"/>
              <a:gd name="T41" fmla="*/ 371 h 404"/>
              <a:gd name="T42" fmla="*/ 179 w 403"/>
              <a:gd name="T43" fmla="*/ 334 h 404"/>
              <a:gd name="T44" fmla="*/ 190 w 403"/>
              <a:gd name="T45" fmla="*/ 294 h 404"/>
              <a:gd name="T46" fmla="*/ 268 w 403"/>
              <a:gd name="T47" fmla="*/ 273 h 404"/>
              <a:gd name="T48" fmla="*/ 279 w 403"/>
              <a:gd name="T49" fmla="*/ 254 h 404"/>
              <a:gd name="T50" fmla="*/ 249 w 403"/>
              <a:gd name="T51" fmla="*/ 142 h 404"/>
              <a:gd name="T52" fmla="*/ 368 w 403"/>
              <a:gd name="T53" fmla="*/ 174 h 404"/>
              <a:gd name="T54" fmla="*/ 315 w 403"/>
              <a:gd name="T55" fmla="*/ 371 h 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03" h="404">
                <a:moveTo>
                  <a:pt x="390" y="150"/>
                </a:moveTo>
                <a:cubicBezTo>
                  <a:pt x="241" y="110"/>
                  <a:pt x="241" y="110"/>
                  <a:pt x="241" y="110"/>
                </a:cubicBezTo>
                <a:cubicBezTo>
                  <a:pt x="215" y="13"/>
                  <a:pt x="215" y="13"/>
                  <a:pt x="215" y="13"/>
                </a:cubicBezTo>
                <a:cubicBezTo>
                  <a:pt x="213" y="5"/>
                  <a:pt x="204" y="0"/>
                  <a:pt x="195" y="2"/>
                </a:cubicBezTo>
                <a:cubicBezTo>
                  <a:pt x="14" y="51"/>
                  <a:pt x="14" y="51"/>
                  <a:pt x="14" y="51"/>
                </a:cubicBezTo>
                <a:cubicBezTo>
                  <a:pt x="5" y="53"/>
                  <a:pt x="0" y="62"/>
                  <a:pt x="2" y="70"/>
                </a:cubicBezTo>
                <a:cubicBezTo>
                  <a:pt x="67" y="311"/>
                  <a:pt x="67" y="311"/>
                  <a:pt x="67" y="311"/>
                </a:cubicBezTo>
                <a:cubicBezTo>
                  <a:pt x="69" y="319"/>
                  <a:pt x="78" y="324"/>
                  <a:pt x="86" y="322"/>
                </a:cubicBezTo>
                <a:cubicBezTo>
                  <a:pt x="159" y="302"/>
                  <a:pt x="159" y="302"/>
                  <a:pt x="159" y="302"/>
                </a:cubicBezTo>
                <a:cubicBezTo>
                  <a:pt x="149" y="339"/>
                  <a:pt x="149" y="339"/>
                  <a:pt x="149" y="339"/>
                </a:cubicBezTo>
                <a:cubicBezTo>
                  <a:pt x="147" y="347"/>
                  <a:pt x="152" y="356"/>
                  <a:pt x="160" y="358"/>
                </a:cubicBezTo>
                <a:cubicBezTo>
                  <a:pt x="322" y="401"/>
                  <a:pt x="322" y="401"/>
                  <a:pt x="322" y="401"/>
                </a:cubicBezTo>
                <a:cubicBezTo>
                  <a:pt x="331" y="404"/>
                  <a:pt x="340" y="399"/>
                  <a:pt x="342" y="391"/>
                </a:cubicBezTo>
                <a:cubicBezTo>
                  <a:pt x="401" y="169"/>
                  <a:pt x="401" y="169"/>
                  <a:pt x="401" y="169"/>
                </a:cubicBezTo>
                <a:cubicBezTo>
                  <a:pt x="403" y="161"/>
                  <a:pt x="398" y="152"/>
                  <a:pt x="390" y="150"/>
                </a:cubicBezTo>
                <a:close/>
                <a:moveTo>
                  <a:pt x="34" y="75"/>
                </a:moveTo>
                <a:cubicBezTo>
                  <a:pt x="191" y="33"/>
                  <a:pt x="191" y="33"/>
                  <a:pt x="191" y="33"/>
                </a:cubicBezTo>
                <a:cubicBezTo>
                  <a:pt x="249" y="249"/>
                  <a:pt x="249" y="249"/>
                  <a:pt x="249" y="249"/>
                </a:cubicBezTo>
                <a:cubicBezTo>
                  <a:pt x="92" y="291"/>
                  <a:pt x="92" y="291"/>
                  <a:pt x="92" y="291"/>
                </a:cubicBezTo>
                <a:lnTo>
                  <a:pt x="34" y="75"/>
                </a:lnTo>
                <a:close/>
                <a:moveTo>
                  <a:pt x="315" y="371"/>
                </a:moveTo>
                <a:cubicBezTo>
                  <a:pt x="179" y="334"/>
                  <a:pt x="179" y="334"/>
                  <a:pt x="179" y="334"/>
                </a:cubicBezTo>
                <a:cubicBezTo>
                  <a:pt x="190" y="294"/>
                  <a:pt x="190" y="294"/>
                  <a:pt x="190" y="294"/>
                </a:cubicBezTo>
                <a:cubicBezTo>
                  <a:pt x="268" y="273"/>
                  <a:pt x="268" y="273"/>
                  <a:pt x="268" y="273"/>
                </a:cubicBezTo>
                <a:cubicBezTo>
                  <a:pt x="276" y="271"/>
                  <a:pt x="282" y="262"/>
                  <a:pt x="279" y="254"/>
                </a:cubicBezTo>
                <a:cubicBezTo>
                  <a:pt x="249" y="142"/>
                  <a:pt x="249" y="142"/>
                  <a:pt x="249" y="142"/>
                </a:cubicBezTo>
                <a:cubicBezTo>
                  <a:pt x="368" y="174"/>
                  <a:pt x="368" y="174"/>
                  <a:pt x="368" y="174"/>
                </a:cubicBezTo>
                <a:lnTo>
                  <a:pt x="315" y="3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5461" tIns="52729" rIns="105461" bIns="52729" numCol="1" anchor="t" anchorCtr="0" compatLnSpc="1"/>
          <a:lstStyle/>
          <a:p>
            <a:pPr>
              <a:lnSpc>
                <a:spcPct val="120000"/>
              </a:lnSpc>
            </a:pPr>
            <a:endParaRPr lang="en-US" sz="2075" dirty="0"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19" name="Freeform 26"/>
          <p:cNvSpPr>
            <a:spLocks noChangeAspect="1"/>
          </p:cNvSpPr>
          <p:nvPr/>
        </p:nvSpPr>
        <p:spPr bwMode="auto">
          <a:xfrm>
            <a:off x="8161666" y="4636899"/>
            <a:ext cx="280240" cy="290637"/>
          </a:xfrm>
          <a:custGeom>
            <a:avLst/>
            <a:gdLst>
              <a:gd name="T0" fmla="*/ 103 w 274"/>
              <a:gd name="T1" fmla="*/ 284 h 284"/>
              <a:gd name="T2" fmla="*/ 80 w 274"/>
              <a:gd name="T3" fmla="*/ 273 h 284"/>
              <a:gd name="T4" fmla="*/ 9 w 274"/>
              <a:gd name="T5" fmla="*/ 178 h 284"/>
              <a:gd name="T6" fmla="*/ 14 w 274"/>
              <a:gd name="T7" fmla="*/ 139 h 284"/>
              <a:gd name="T8" fmla="*/ 53 w 274"/>
              <a:gd name="T9" fmla="*/ 145 h 284"/>
              <a:gd name="T10" fmla="*/ 100 w 274"/>
              <a:gd name="T11" fmla="*/ 207 h 284"/>
              <a:gd name="T12" fmla="*/ 219 w 274"/>
              <a:gd name="T13" fmla="*/ 17 h 284"/>
              <a:gd name="T14" fmla="*/ 257 w 274"/>
              <a:gd name="T15" fmla="*/ 8 h 284"/>
              <a:gd name="T16" fmla="*/ 266 w 274"/>
              <a:gd name="T17" fmla="*/ 47 h 284"/>
              <a:gd name="T18" fmla="*/ 126 w 274"/>
              <a:gd name="T19" fmla="*/ 271 h 284"/>
              <a:gd name="T20" fmla="*/ 104 w 274"/>
              <a:gd name="T21" fmla="*/ 284 h 284"/>
              <a:gd name="T22" fmla="*/ 103 w 274"/>
              <a:gd name="T23" fmla="*/ 28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4" h="284">
                <a:moveTo>
                  <a:pt x="103" y="284"/>
                </a:moveTo>
                <a:cubicBezTo>
                  <a:pt x="94" y="284"/>
                  <a:pt x="86" y="280"/>
                  <a:pt x="80" y="273"/>
                </a:cubicBezTo>
                <a:cubicBezTo>
                  <a:pt x="9" y="178"/>
                  <a:pt x="9" y="178"/>
                  <a:pt x="9" y="178"/>
                </a:cubicBezTo>
                <a:cubicBezTo>
                  <a:pt x="0" y="166"/>
                  <a:pt x="2" y="149"/>
                  <a:pt x="14" y="139"/>
                </a:cubicBezTo>
                <a:cubicBezTo>
                  <a:pt x="27" y="130"/>
                  <a:pt x="44" y="133"/>
                  <a:pt x="53" y="145"/>
                </a:cubicBezTo>
                <a:cubicBezTo>
                  <a:pt x="100" y="207"/>
                  <a:pt x="100" y="207"/>
                  <a:pt x="100" y="207"/>
                </a:cubicBezTo>
                <a:cubicBezTo>
                  <a:pt x="219" y="17"/>
                  <a:pt x="219" y="17"/>
                  <a:pt x="219" y="17"/>
                </a:cubicBezTo>
                <a:cubicBezTo>
                  <a:pt x="227" y="4"/>
                  <a:pt x="244" y="0"/>
                  <a:pt x="257" y="8"/>
                </a:cubicBezTo>
                <a:cubicBezTo>
                  <a:pt x="270" y="16"/>
                  <a:pt x="274" y="33"/>
                  <a:pt x="266" y="47"/>
                </a:cubicBezTo>
                <a:cubicBezTo>
                  <a:pt x="126" y="271"/>
                  <a:pt x="126" y="271"/>
                  <a:pt x="126" y="271"/>
                </a:cubicBezTo>
                <a:cubicBezTo>
                  <a:pt x="121" y="279"/>
                  <a:pt x="113" y="283"/>
                  <a:pt x="104" y="284"/>
                </a:cubicBezTo>
                <a:cubicBezTo>
                  <a:pt x="104" y="284"/>
                  <a:pt x="103" y="284"/>
                  <a:pt x="103" y="2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5461" tIns="52729" rIns="105461" bIns="52729" numCol="1" anchor="t" anchorCtr="0" compatLnSpc="1"/>
          <a:lstStyle/>
          <a:p>
            <a:pPr>
              <a:lnSpc>
                <a:spcPct val="120000"/>
              </a:lnSpc>
            </a:pPr>
            <a:endParaRPr lang="en-US" sz="2075" dirty="0"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26" name="Text Placeholder 7"/>
          <p:cNvSpPr txBox="1"/>
          <p:nvPr/>
        </p:nvSpPr>
        <p:spPr>
          <a:xfrm>
            <a:off x="1154300" y="3548145"/>
            <a:ext cx="2639925" cy="826047"/>
          </a:xfrm>
          <a:prstGeom prst="rect">
            <a:avLst/>
          </a:prstGeom>
        </p:spPr>
        <p:txBody>
          <a:bodyPr vert="horz" lIns="0" tIns="103860" rIns="0" bIns="103860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前端使用</a:t>
            </a:r>
            <a:r>
              <a:rPr lang="en-US" altLang="zh-CN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react</a:t>
            </a:r>
            <a:r>
              <a:rPr lang="zh-CN" altLang="en-US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，后端使用</a:t>
            </a:r>
            <a:r>
              <a:rPr lang="en-US" altLang="zh-CN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Python Flask </a:t>
            </a:r>
            <a:r>
              <a:rPr lang="zh-CN" altLang="en-US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框架</a:t>
            </a:r>
            <a:endParaRPr lang="zh-CN" altLang="en-US" sz="2000" b="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4565"/>
            <a:endParaRPr lang="zh-CN" altLang="en-US" sz="1970">
              <a:solidFill>
                <a:srgbClr val="E7E6E6">
                  <a:lumMod val="50000"/>
                </a:srgbClr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82786" y="303957"/>
            <a:ext cx="164147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4565"/>
            <a:r>
              <a:rPr lang="zh-CN" altLang="en-US" sz="3200" dirty="0"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rPr>
              <a:t>项目实施</a:t>
            </a:r>
            <a:endParaRPr lang="zh-CN" altLang="en-US" sz="3200" dirty="0"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39102" y="951456"/>
            <a:ext cx="5268138" cy="1274877"/>
          </a:xfrm>
          <a:prstGeom prst="rect">
            <a:avLst/>
          </a:prstGeom>
        </p:spPr>
      </p:pic>
      <p:sp>
        <p:nvSpPr>
          <p:cNvPr id="5" name="Text Placeholder 7"/>
          <p:cNvSpPr txBox="1"/>
          <p:nvPr/>
        </p:nvSpPr>
        <p:spPr>
          <a:xfrm>
            <a:off x="4792780" y="2215565"/>
            <a:ext cx="3836318" cy="826047"/>
          </a:xfrm>
          <a:prstGeom prst="rect">
            <a:avLst/>
          </a:prstGeom>
        </p:spPr>
        <p:txBody>
          <a:bodyPr vert="horz" lIns="0" tIns="103860" rIns="0" bIns="103860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0000"/>
              </a:lnSpc>
            </a:pPr>
            <a:r>
              <a:rPr lang="zh-CN" altLang="en-US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调用国内现成大模型</a:t>
            </a:r>
            <a:r>
              <a:rPr lang="en-US" altLang="zh-CN" sz="2000" b="0" dirty="0" err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chatglm</a:t>
            </a:r>
            <a:r>
              <a:rPr lang="zh-CN" altLang="en-US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得到对话结果信息并以</a:t>
            </a:r>
            <a:r>
              <a:rPr lang="en-US" altLang="zh-CN" sz="2000" b="0" dirty="0" err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json</a:t>
            </a:r>
            <a:r>
              <a:rPr lang="zh-CN" altLang="en-US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格式截取</a:t>
            </a:r>
            <a:endParaRPr lang="zh-CN" altLang="en-US" sz="2000" b="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15" name="Text Placeholder 7"/>
          <p:cNvSpPr txBox="1"/>
          <p:nvPr/>
        </p:nvSpPr>
        <p:spPr>
          <a:xfrm>
            <a:off x="9064525" y="3203301"/>
            <a:ext cx="3429316" cy="826047"/>
          </a:xfrm>
          <a:prstGeom prst="rect">
            <a:avLst/>
          </a:prstGeom>
        </p:spPr>
        <p:txBody>
          <a:bodyPr vert="horz" lIns="0" tIns="103860" rIns="0" bIns="103860" anchor="ctr"/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265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1041400" indent="-4000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0528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47900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91155" indent="-319405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53441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7703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1965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62270" indent="-321310" algn="l" defTabSz="128524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0000"/>
              </a:lnSpc>
            </a:pPr>
            <a:r>
              <a:rPr lang="zh-CN" altLang="en-US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利用本地</a:t>
            </a:r>
            <a:r>
              <a:rPr lang="en-US" altLang="zh-CN" sz="2000" b="0" dirty="0" err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tts</a:t>
            </a:r>
            <a:r>
              <a:rPr lang="zh-CN" altLang="en-US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模型实现文本转语音并放到</a:t>
            </a:r>
            <a:r>
              <a:rPr lang="en-US" altLang="zh-CN" sz="2000" b="0" dirty="0" err="1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voicecard</a:t>
            </a:r>
            <a:r>
              <a:rPr lang="en-US" altLang="zh-CN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 </a:t>
            </a:r>
            <a:r>
              <a:rPr lang="zh-CN" altLang="en-US" sz="20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</a:rPr>
              <a:t>里面展示</a:t>
            </a:r>
            <a:endParaRPr lang="zh-CN" altLang="en-US" sz="2000" b="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/>
    </mc:Choice>
    <mc:Fallback>
      <p:transition advClick="0" advTm="3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024" y="1793191"/>
            <a:ext cx="8380455" cy="4481216"/>
          </a:xfrm>
          <a:prstGeom prst="rect">
            <a:avLst/>
          </a:prstGeom>
        </p:spPr>
      </p:pic>
      <p:sp>
        <p:nvSpPr>
          <p:cNvPr id="16" name="Freeform 6"/>
          <p:cNvSpPr>
            <a:spLocks noChangeAspect="1" noEditPoints="1"/>
          </p:cNvSpPr>
          <p:nvPr/>
        </p:nvSpPr>
        <p:spPr bwMode="auto">
          <a:xfrm>
            <a:off x="4478225" y="4635546"/>
            <a:ext cx="261706" cy="278781"/>
          </a:xfrm>
          <a:custGeom>
            <a:avLst/>
            <a:gdLst>
              <a:gd name="T0" fmla="*/ 67 w 376"/>
              <a:gd name="T1" fmla="*/ 3 h 401"/>
              <a:gd name="T2" fmla="*/ 62 w 376"/>
              <a:gd name="T3" fmla="*/ 3 h 401"/>
              <a:gd name="T4" fmla="*/ 0 w 376"/>
              <a:gd name="T5" fmla="*/ 159 h 401"/>
              <a:gd name="T6" fmla="*/ 65 w 376"/>
              <a:gd name="T7" fmla="*/ 223 h 401"/>
              <a:gd name="T8" fmla="*/ 129 w 376"/>
              <a:gd name="T9" fmla="*/ 159 h 401"/>
              <a:gd name="T10" fmla="*/ 67 w 376"/>
              <a:gd name="T11" fmla="*/ 3 h 401"/>
              <a:gd name="T12" fmla="*/ 313 w 376"/>
              <a:gd name="T13" fmla="*/ 3 h 401"/>
              <a:gd name="T14" fmla="*/ 309 w 376"/>
              <a:gd name="T15" fmla="*/ 3 h 401"/>
              <a:gd name="T16" fmla="*/ 246 w 376"/>
              <a:gd name="T17" fmla="*/ 159 h 401"/>
              <a:gd name="T18" fmla="*/ 311 w 376"/>
              <a:gd name="T19" fmla="*/ 223 h 401"/>
              <a:gd name="T20" fmla="*/ 376 w 376"/>
              <a:gd name="T21" fmla="*/ 159 h 401"/>
              <a:gd name="T22" fmla="*/ 313 w 376"/>
              <a:gd name="T23" fmla="*/ 3 h 401"/>
              <a:gd name="T24" fmla="*/ 185 w 376"/>
              <a:gd name="T25" fmla="*/ 180 h 401"/>
              <a:gd name="T26" fmla="*/ 123 w 376"/>
              <a:gd name="T27" fmla="*/ 337 h 401"/>
              <a:gd name="T28" fmla="*/ 188 w 376"/>
              <a:gd name="T29" fmla="*/ 401 h 401"/>
              <a:gd name="T30" fmla="*/ 253 w 376"/>
              <a:gd name="T31" fmla="*/ 337 h 401"/>
              <a:gd name="T32" fmla="*/ 190 w 376"/>
              <a:gd name="T33" fmla="*/ 180 h 401"/>
              <a:gd name="T34" fmla="*/ 185 w 376"/>
              <a:gd name="T35" fmla="*/ 180 h 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76" h="401">
                <a:moveTo>
                  <a:pt x="67" y="3"/>
                </a:moveTo>
                <a:cubicBezTo>
                  <a:pt x="67" y="0"/>
                  <a:pt x="62" y="0"/>
                  <a:pt x="62" y="3"/>
                </a:cubicBezTo>
                <a:cubicBezTo>
                  <a:pt x="52" y="85"/>
                  <a:pt x="0" y="102"/>
                  <a:pt x="0" y="159"/>
                </a:cubicBezTo>
                <a:cubicBezTo>
                  <a:pt x="0" y="195"/>
                  <a:pt x="29" y="223"/>
                  <a:pt x="65" y="223"/>
                </a:cubicBezTo>
                <a:cubicBezTo>
                  <a:pt x="100" y="223"/>
                  <a:pt x="129" y="195"/>
                  <a:pt x="129" y="159"/>
                </a:cubicBezTo>
                <a:cubicBezTo>
                  <a:pt x="129" y="102"/>
                  <a:pt x="77" y="85"/>
                  <a:pt x="67" y="3"/>
                </a:cubicBezTo>
                <a:close/>
                <a:moveTo>
                  <a:pt x="313" y="3"/>
                </a:moveTo>
                <a:cubicBezTo>
                  <a:pt x="313" y="0"/>
                  <a:pt x="309" y="0"/>
                  <a:pt x="309" y="3"/>
                </a:cubicBezTo>
                <a:cubicBezTo>
                  <a:pt x="298" y="85"/>
                  <a:pt x="246" y="102"/>
                  <a:pt x="246" y="159"/>
                </a:cubicBezTo>
                <a:cubicBezTo>
                  <a:pt x="246" y="195"/>
                  <a:pt x="276" y="223"/>
                  <a:pt x="311" y="223"/>
                </a:cubicBezTo>
                <a:cubicBezTo>
                  <a:pt x="346" y="223"/>
                  <a:pt x="376" y="195"/>
                  <a:pt x="376" y="159"/>
                </a:cubicBezTo>
                <a:cubicBezTo>
                  <a:pt x="376" y="102"/>
                  <a:pt x="324" y="85"/>
                  <a:pt x="313" y="3"/>
                </a:cubicBezTo>
                <a:close/>
                <a:moveTo>
                  <a:pt x="185" y="180"/>
                </a:moveTo>
                <a:cubicBezTo>
                  <a:pt x="175" y="263"/>
                  <a:pt x="123" y="280"/>
                  <a:pt x="123" y="337"/>
                </a:cubicBezTo>
                <a:cubicBezTo>
                  <a:pt x="123" y="372"/>
                  <a:pt x="153" y="401"/>
                  <a:pt x="188" y="401"/>
                </a:cubicBezTo>
                <a:cubicBezTo>
                  <a:pt x="223" y="401"/>
                  <a:pt x="253" y="372"/>
                  <a:pt x="253" y="337"/>
                </a:cubicBezTo>
                <a:cubicBezTo>
                  <a:pt x="253" y="280"/>
                  <a:pt x="200" y="263"/>
                  <a:pt x="190" y="180"/>
                </a:cubicBezTo>
                <a:cubicBezTo>
                  <a:pt x="190" y="178"/>
                  <a:pt x="186" y="178"/>
                  <a:pt x="185" y="1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5461" tIns="52729" rIns="105461" bIns="52729" numCol="1" anchor="t" anchorCtr="0" compatLnSpc="1"/>
          <a:lstStyle/>
          <a:p>
            <a:pPr>
              <a:lnSpc>
                <a:spcPct val="120000"/>
              </a:lnSpc>
            </a:pPr>
            <a:endParaRPr lang="en-US" sz="2075" dirty="0"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18" name="Freeform 21"/>
          <p:cNvSpPr>
            <a:spLocks noChangeAspect="1" noEditPoints="1"/>
          </p:cNvSpPr>
          <p:nvPr/>
        </p:nvSpPr>
        <p:spPr bwMode="auto">
          <a:xfrm>
            <a:off x="6356252" y="4647989"/>
            <a:ext cx="293862" cy="294789"/>
          </a:xfrm>
          <a:custGeom>
            <a:avLst/>
            <a:gdLst>
              <a:gd name="T0" fmla="*/ 390 w 403"/>
              <a:gd name="T1" fmla="*/ 150 h 404"/>
              <a:gd name="T2" fmla="*/ 241 w 403"/>
              <a:gd name="T3" fmla="*/ 110 h 404"/>
              <a:gd name="T4" fmla="*/ 215 w 403"/>
              <a:gd name="T5" fmla="*/ 13 h 404"/>
              <a:gd name="T6" fmla="*/ 195 w 403"/>
              <a:gd name="T7" fmla="*/ 2 h 404"/>
              <a:gd name="T8" fmla="*/ 14 w 403"/>
              <a:gd name="T9" fmla="*/ 51 h 404"/>
              <a:gd name="T10" fmla="*/ 2 w 403"/>
              <a:gd name="T11" fmla="*/ 70 h 404"/>
              <a:gd name="T12" fmla="*/ 67 w 403"/>
              <a:gd name="T13" fmla="*/ 311 h 404"/>
              <a:gd name="T14" fmla="*/ 86 w 403"/>
              <a:gd name="T15" fmla="*/ 322 h 404"/>
              <a:gd name="T16" fmla="*/ 159 w 403"/>
              <a:gd name="T17" fmla="*/ 302 h 404"/>
              <a:gd name="T18" fmla="*/ 149 w 403"/>
              <a:gd name="T19" fmla="*/ 339 h 404"/>
              <a:gd name="T20" fmla="*/ 160 w 403"/>
              <a:gd name="T21" fmla="*/ 358 h 404"/>
              <a:gd name="T22" fmla="*/ 322 w 403"/>
              <a:gd name="T23" fmla="*/ 401 h 404"/>
              <a:gd name="T24" fmla="*/ 342 w 403"/>
              <a:gd name="T25" fmla="*/ 391 h 404"/>
              <a:gd name="T26" fmla="*/ 401 w 403"/>
              <a:gd name="T27" fmla="*/ 169 h 404"/>
              <a:gd name="T28" fmla="*/ 390 w 403"/>
              <a:gd name="T29" fmla="*/ 150 h 404"/>
              <a:gd name="T30" fmla="*/ 34 w 403"/>
              <a:gd name="T31" fmla="*/ 75 h 404"/>
              <a:gd name="T32" fmla="*/ 191 w 403"/>
              <a:gd name="T33" fmla="*/ 33 h 404"/>
              <a:gd name="T34" fmla="*/ 249 w 403"/>
              <a:gd name="T35" fmla="*/ 249 h 404"/>
              <a:gd name="T36" fmla="*/ 92 w 403"/>
              <a:gd name="T37" fmla="*/ 291 h 404"/>
              <a:gd name="T38" fmla="*/ 34 w 403"/>
              <a:gd name="T39" fmla="*/ 75 h 404"/>
              <a:gd name="T40" fmla="*/ 315 w 403"/>
              <a:gd name="T41" fmla="*/ 371 h 404"/>
              <a:gd name="T42" fmla="*/ 179 w 403"/>
              <a:gd name="T43" fmla="*/ 334 h 404"/>
              <a:gd name="T44" fmla="*/ 190 w 403"/>
              <a:gd name="T45" fmla="*/ 294 h 404"/>
              <a:gd name="T46" fmla="*/ 268 w 403"/>
              <a:gd name="T47" fmla="*/ 273 h 404"/>
              <a:gd name="T48" fmla="*/ 279 w 403"/>
              <a:gd name="T49" fmla="*/ 254 h 404"/>
              <a:gd name="T50" fmla="*/ 249 w 403"/>
              <a:gd name="T51" fmla="*/ 142 h 404"/>
              <a:gd name="T52" fmla="*/ 368 w 403"/>
              <a:gd name="T53" fmla="*/ 174 h 404"/>
              <a:gd name="T54" fmla="*/ 315 w 403"/>
              <a:gd name="T55" fmla="*/ 371 h 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03" h="404">
                <a:moveTo>
                  <a:pt x="390" y="150"/>
                </a:moveTo>
                <a:cubicBezTo>
                  <a:pt x="241" y="110"/>
                  <a:pt x="241" y="110"/>
                  <a:pt x="241" y="110"/>
                </a:cubicBezTo>
                <a:cubicBezTo>
                  <a:pt x="215" y="13"/>
                  <a:pt x="215" y="13"/>
                  <a:pt x="215" y="13"/>
                </a:cubicBezTo>
                <a:cubicBezTo>
                  <a:pt x="213" y="5"/>
                  <a:pt x="204" y="0"/>
                  <a:pt x="195" y="2"/>
                </a:cubicBezTo>
                <a:cubicBezTo>
                  <a:pt x="14" y="51"/>
                  <a:pt x="14" y="51"/>
                  <a:pt x="14" y="51"/>
                </a:cubicBezTo>
                <a:cubicBezTo>
                  <a:pt x="5" y="53"/>
                  <a:pt x="0" y="62"/>
                  <a:pt x="2" y="70"/>
                </a:cubicBezTo>
                <a:cubicBezTo>
                  <a:pt x="67" y="311"/>
                  <a:pt x="67" y="311"/>
                  <a:pt x="67" y="311"/>
                </a:cubicBezTo>
                <a:cubicBezTo>
                  <a:pt x="69" y="319"/>
                  <a:pt x="78" y="324"/>
                  <a:pt x="86" y="322"/>
                </a:cubicBezTo>
                <a:cubicBezTo>
                  <a:pt x="159" y="302"/>
                  <a:pt x="159" y="302"/>
                  <a:pt x="159" y="302"/>
                </a:cubicBezTo>
                <a:cubicBezTo>
                  <a:pt x="149" y="339"/>
                  <a:pt x="149" y="339"/>
                  <a:pt x="149" y="339"/>
                </a:cubicBezTo>
                <a:cubicBezTo>
                  <a:pt x="147" y="347"/>
                  <a:pt x="152" y="356"/>
                  <a:pt x="160" y="358"/>
                </a:cubicBezTo>
                <a:cubicBezTo>
                  <a:pt x="322" y="401"/>
                  <a:pt x="322" y="401"/>
                  <a:pt x="322" y="401"/>
                </a:cubicBezTo>
                <a:cubicBezTo>
                  <a:pt x="331" y="404"/>
                  <a:pt x="340" y="399"/>
                  <a:pt x="342" y="391"/>
                </a:cubicBezTo>
                <a:cubicBezTo>
                  <a:pt x="401" y="169"/>
                  <a:pt x="401" y="169"/>
                  <a:pt x="401" y="169"/>
                </a:cubicBezTo>
                <a:cubicBezTo>
                  <a:pt x="403" y="161"/>
                  <a:pt x="398" y="152"/>
                  <a:pt x="390" y="150"/>
                </a:cubicBezTo>
                <a:close/>
                <a:moveTo>
                  <a:pt x="34" y="75"/>
                </a:moveTo>
                <a:cubicBezTo>
                  <a:pt x="191" y="33"/>
                  <a:pt x="191" y="33"/>
                  <a:pt x="191" y="33"/>
                </a:cubicBezTo>
                <a:cubicBezTo>
                  <a:pt x="249" y="249"/>
                  <a:pt x="249" y="249"/>
                  <a:pt x="249" y="249"/>
                </a:cubicBezTo>
                <a:cubicBezTo>
                  <a:pt x="92" y="291"/>
                  <a:pt x="92" y="291"/>
                  <a:pt x="92" y="291"/>
                </a:cubicBezTo>
                <a:lnTo>
                  <a:pt x="34" y="75"/>
                </a:lnTo>
                <a:close/>
                <a:moveTo>
                  <a:pt x="315" y="371"/>
                </a:moveTo>
                <a:cubicBezTo>
                  <a:pt x="179" y="334"/>
                  <a:pt x="179" y="334"/>
                  <a:pt x="179" y="334"/>
                </a:cubicBezTo>
                <a:cubicBezTo>
                  <a:pt x="190" y="294"/>
                  <a:pt x="190" y="294"/>
                  <a:pt x="190" y="294"/>
                </a:cubicBezTo>
                <a:cubicBezTo>
                  <a:pt x="268" y="273"/>
                  <a:pt x="268" y="273"/>
                  <a:pt x="268" y="273"/>
                </a:cubicBezTo>
                <a:cubicBezTo>
                  <a:pt x="276" y="271"/>
                  <a:pt x="282" y="262"/>
                  <a:pt x="279" y="254"/>
                </a:cubicBezTo>
                <a:cubicBezTo>
                  <a:pt x="249" y="142"/>
                  <a:pt x="249" y="142"/>
                  <a:pt x="249" y="142"/>
                </a:cubicBezTo>
                <a:cubicBezTo>
                  <a:pt x="368" y="174"/>
                  <a:pt x="368" y="174"/>
                  <a:pt x="368" y="174"/>
                </a:cubicBezTo>
                <a:lnTo>
                  <a:pt x="315" y="3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5461" tIns="52729" rIns="105461" bIns="52729" numCol="1" anchor="t" anchorCtr="0" compatLnSpc="1"/>
          <a:lstStyle/>
          <a:p>
            <a:pPr>
              <a:lnSpc>
                <a:spcPct val="120000"/>
              </a:lnSpc>
            </a:pPr>
            <a:endParaRPr lang="en-US" sz="2075" dirty="0"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19" name="Freeform 26"/>
          <p:cNvSpPr>
            <a:spLocks noChangeAspect="1"/>
          </p:cNvSpPr>
          <p:nvPr/>
        </p:nvSpPr>
        <p:spPr bwMode="auto">
          <a:xfrm>
            <a:off x="8161666" y="4636899"/>
            <a:ext cx="280240" cy="290637"/>
          </a:xfrm>
          <a:custGeom>
            <a:avLst/>
            <a:gdLst>
              <a:gd name="T0" fmla="*/ 103 w 274"/>
              <a:gd name="T1" fmla="*/ 284 h 284"/>
              <a:gd name="T2" fmla="*/ 80 w 274"/>
              <a:gd name="T3" fmla="*/ 273 h 284"/>
              <a:gd name="T4" fmla="*/ 9 w 274"/>
              <a:gd name="T5" fmla="*/ 178 h 284"/>
              <a:gd name="T6" fmla="*/ 14 w 274"/>
              <a:gd name="T7" fmla="*/ 139 h 284"/>
              <a:gd name="T8" fmla="*/ 53 w 274"/>
              <a:gd name="T9" fmla="*/ 145 h 284"/>
              <a:gd name="T10" fmla="*/ 100 w 274"/>
              <a:gd name="T11" fmla="*/ 207 h 284"/>
              <a:gd name="T12" fmla="*/ 219 w 274"/>
              <a:gd name="T13" fmla="*/ 17 h 284"/>
              <a:gd name="T14" fmla="*/ 257 w 274"/>
              <a:gd name="T15" fmla="*/ 8 h 284"/>
              <a:gd name="T16" fmla="*/ 266 w 274"/>
              <a:gd name="T17" fmla="*/ 47 h 284"/>
              <a:gd name="T18" fmla="*/ 126 w 274"/>
              <a:gd name="T19" fmla="*/ 271 h 284"/>
              <a:gd name="T20" fmla="*/ 104 w 274"/>
              <a:gd name="T21" fmla="*/ 284 h 284"/>
              <a:gd name="T22" fmla="*/ 103 w 274"/>
              <a:gd name="T23" fmla="*/ 28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4" h="284">
                <a:moveTo>
                  <a:pt x="103" y="284"/>
                </a:moveTo>
                <a:cubicBezTo>
                  <a:pt x="94" y="284"/>
                  <a:pt x="86" y="280"/>
                  <a:pt x="80" y="273"/>
                </a:cubicBezTo>
                <a:cubicBezTo>
                  <a:pt x="9" y="178"/>
                  <a:pt x="9" y="178"/>
                  <a:pt x="9" y="178"/>
                </a:cubicBezTo>
                <a:cubicBezTo>
                  <a:pt x="0" y="166"/>
                  <a:pt x="2" y="149"/>
                  <a:pt x="14" y="139"/>
                </a:cubicBezTo>
                <a:cubicBezTo>
                  <a:pt x="27" y="130"/>
                  <a:pt x="44" y="133"/>
                  <a:pt x="53" y="145"/>
                </a:cubicBezTo>
                <a:cubicBezTo>
                  <a:pt x="100" y="207"/>
                  <a:pt x="100" y="207"/>
                  <a:pt x="100" y="207"/>
                </a:cubicBezTo>
                <a:cubicBezTo>
                  <a:pt x="219" y="17"/>
                  <a:pt x="219" y="17"/>
                  <a:pt x="219" y="17"/>
                </a:cubicBezTo>
                <a:cubicBezTo>
                  <a:pt x="227" y="4"/>
                  <a:pt x="244" y="0"/>
                  <a:pt x="257" y="8"/>
                </a:cubicBezTo>
                <a:cubicBezTo>
                  <a:pt x="270" y="16"/>
                  <a:pt x="274" y="33"/>
                  <a:pt x="266" y="47"/>
                </a:cubicBezTo>
                <a:cubicBezTo>
                  <a:pt x="126" y="271"/>
                  <a:pt x="126" y="271"/>
                  <a:pt x="126" y="271"/>
                </a:cubicBezTo>
                <a:cubicBezTo>
                  <a:pt x="121" y="279"/>
                  <a:pt x="113" y="283"/>
                  <a:pt x="104" y="284"/>
                </a:cubicBezTo>
                <a:cubicBezTo>
                  <a:pt x="104" y="284"/>
                  <a:pt x="103" y="284"/>
                  <a:pt x="103" y="2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5461" tIns="52729" rIns="105461" bIns="52729" numCol="1" anchor="t" anchorCtr="0" compatLnSpc="1"/>
          <a:lstStyle/>
          <a:p>
            <a:pPr>
              <a:lnSpc>
                <a:spcPct val="120000"/>
              </a:lnSpc>
            </a:pPr>
            <a:endParaRPr lang="en-US" sz="2075" dirty="0"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4565"/>
            <a:endParaRPr lang="zh-CN" altLang="en-US" sz="1970">
              <a:solidFill>
                <a:srgbClr val="E7E6E6">
                  <a:lumMod val="50000"/>
                </a:srgbClr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82786" y="303957"/>
            <a:ext cx="164147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4565"/>
            <a:r>
              <a:rPr lang="zh-CN" altLang="en-US" sz="3200" dirty="0"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rPr>
              <a:t>项目实施</a:t>
            </a:r>
            <a:endParaRPr lang="zh-CN" altLang="en-US" sz="3200" dirty="0"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791" y="1643422"/>
            <a:ext cx="9799989" cy="4780753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452711" y="1068947"/>
            <a:ext cx="69127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Arial" panose="020B0604020202020204"/>
                <a:ea typeface="微软雅黑" panose="020B0503020204020204" charset="-122"/>
                <a:cs typeface="+mn-ea"/>
              </a:rPr>
              <a:t>关于文本转语音最核心部分的</a:t>
            </a:r>
            <a:r>
              <a:rPr lang="en-US" altLang="zh-CN" sz="2400" dirty="0">
                <a:latin typeface="Arial" panose="020B0604020202020204"/>
                <a:ea typeface="微软雅黑" panose="020B0503020204020204" charset="-122"/>
                <a:cs typeface="+mn-ea"/>
              </a:rPr>
              <a:t>TTS</a:t>
            </a:r>
            <a:r>
              <a:rPr lang="zh-CN" altLang="en-US" sz="2400" dirty="0">
                <a:latin typeface="Arial" panose="020B0604020202020204"/>
                <a:ea typeface="微软雅黑" panose="020B0503020204020204" charset="-122"/>
                <a:cs typeface="+mn-ea"/>
              </a:rPr>
              <a:t>（</a:t>
            </a:r>
            <a:r>
              <a:rPr lang="en-US" altLang="zh-CN" sz="2400" dirty="0">
                <a:latin typeface="Arial" panose="020B0604020202020204"/>
                <a:ea typeface="微软雅黑" panose="020B0503020204020204" charset="-122"/>
                <a:cs typeface="+mn-ea"/>
              </a:rPr>
              <a:t>Vits</a:t>
            </a:r>
            <a:r>
              <a:rPr lang="zh-CN" altLang="en-US" sz="2400" dirty="0">
                <a:latin typeface="Arial" panose="020B0604020202020204"/>
                <a:ea typeface="微软雅黑" panose="020B0503020204020204" charset="-122"/>
                <a:cs typeface="+mn-ea"/>
              </a:rPr>
              <a:t>模型</a:t>
            </a:r>
            <a:r>
              <a:rPr lang="en-US" altLang="zh-CN" sz="2400" dirty="0">
                <a:latin typeface="Arial" panose="020B0604020202020204"/>
                <a:ea typeface="微软雅黑" panose="020B0503020204020204" charset="-122"/>
                <a:cs typeface="+mn-ea"/>
              </a:rPr>
              <a:t>)</a:t>
            </a:r>
            <a:endParaRPr lang="zh-CN" altLang="en-US" sz="2400" dirty="0"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528504" y="6507542"/>
            <a:ext cx="5684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Arial" panose="020B0604020202020204"/>
                <a:ea typeface="微软雅黑" panose="020B0503020204020204" charset="-122"/>
                <a:cs typeface="+mn-ea"/>
              </a:rPr>
              <a:t>（二次元自己的软件）</a:t>
            </a:r>
            <a:endParaRPr lang="zh-CN" altLang="en-US" sz="2400" dirty="0">
              <a:latin typeface="Arial" panose="020B0604020202020204"/>
              <a:ea typeface="微软雅黑" panose="020B0503020204020204" charset="-122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/>
    </mc:Choice>
    <mc:Fallback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6"/>
          <p:cNvSpPr>
            <a:spLocks noChangeAspect="1" noEditPoints="1"/>
          </p:cNvSpPr>
          <p:nvPr/>
        </p:nvSpPr>
        <p:spPr bwMode="auto">
          <a:xfrm>
            <a:off x="4478225" y="4635546"/>
            <a:ext cx="261706" cy="278781"/>
          </a:xfrm>
          <a:custGeom>
            <a:avLst/>
            <a:gdLst>
              <a:gd name="T0" fmla="*/ 67 w 376"/>
              <a:gd name="T1" fmla="*/ 3 h 401"/>
              <a:gd name="T2" fmla="*/ 62 w 376"/>
              <a:gd name="T3" fmla="*/ 3 h 401"/>
              <a:gd name="T4" fmla="*/ 0 w 376"/>
              <a:gd name="T5" fmla="*/ 159 h 401"/>
              <a:gd name="T6" fmla="*/ 65 w 376"/>
              <a:gd name="T7" fmla="*/ 223 h 401"/>
              <a:gd name="T8" fmla="*/ 129 w 376"/>
              <a:gd name="T9" fmla="*/ 159 h 401"/>
              <a:gd name="T10" fmla="*/ 67 w 376"/>
              <a:gd name="T11" fmla="*/ 3 h 401"/>
              <a:gd name="T12" fmla="*/ 313 w 376"/>
              <a:gd name="T13" fmla="*/ 3 h 401"/>
              <a:gd name="T14" fmla="*/ 309 w 376"/>
              <a:gd name="T15" fmla="*/ 3 h 401"/>
              <a:gd name="T16" fmla="*/ 246 w 376"/>
              <a:gd name="T17" fmla="*/ 159 h 401"/>
              <a:gd name="T18" fmla="*/ 311 w 376"/>
              <a:gd name="T19" fmla="*/ 223 h 401"/>
              <a:gd name="T20" fmla="*/ 376 w 376"/>
              <a:gd name="T21" fmla="*/ 159 h 401"/>
              <a:gd name="T22" fmla="*/ 313 w 376"/>
              <a:gd name="T23" fmla="*/ 3 h 401"/>
              <a:gd name="T24" fmla="*/ 185 w 376"/>
              <a:gd name="T25" fmla="*/ 180 h 401"/>
              <a:gd name="T26" fmla="*/ 123 w 376"/>
              <a:gd name="T27" fmla="*/ 337 h 401"/>
              <a:gd name="T28" fmla="*/ 188 w 376"/>
              <a:gd name="T29" fmla="*/ 401 h 401"/>
              <a:gd name="T30" fmla="*/ 253 w 376"/>
              <a:gd name="T31" fmla="*/ 337 h 401"/>
              <a:gd name="T32" fmla="*/ 190 w 376"/>
              <a:gd name="T33" fmla="*/ 180 h 401"/>
              <a:gd name="T34" fmla="*/ 185 w 376"/>
              <a:gd name="T35" fmla="*/ 180 h 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76" h="401">
                <a:moveTo>
                  <a:pt x="67" y="3"/>
                </a:moveTo>
                <a:cubicBezTo>
                  <a:pt x="67" y="0"/>
                  <a:pt x="62" y="0"/>
                  <a:pt x="62" y="3"/>
                </a:cubicBezTo>
                <a:cubicBezTo>
                  <a:pt x="52" y="85"/>
                  <a:pt x="0" y="102"/>
                  <a:pt x="0" y="159"/>
                </a:cubicBezTo>
                <a:cubicBezTo>
                  <a:pt x="0" y="195"/>
                  <a:pt x="29" y="223"/>
                  <a:pt x="65" y="223"/>
                </a:cubicBezTo>
                <a:cubicBezTo>
                  <a:pt x="100" y="223"/>
                  <a:pt x="129" y="195"/>
                  <a:pt x="129" y="159"/>
                </a:cubicBezTo>
                <a:cubicBezTo>
                  <a:pt x="129" y="102"/>
                  <a:pt x="77" y="85"/>
                  <a:pt x="67" y="3"/>
                </a:cubicBezTo>
                <a:close/>
                <a:moveTo>
                  <a:pt x="313" y="3"/>
                </a:moveTo>
                <a:cubicBezTo>
                  <a:pt x="313" y="0"/>
                  <a:pt x="309" y="0"/>
                  <a:pt x="309" y="3"/>
                </a:cubicBezTo>
                <a:cubicBezTo>
                  <a:pt x="298" y="85"/>
                  <a:pt x="246" y="102"/>
                  <a:pt x="246" y="159"/>
                </a:cubicBezTo>
                <a:cubicBezTo>
                  <a:pt x="246" y="195"/>
                  <a:pt x="276" y="223"/>
                  <a:pt x="311" y="223"/>
                </a:cubicBezTo>
                <a:cubicBezTo>
                  <a:pt x="346" y="223"/>
                  <a:pt x="376" y="195"/>
                  <a:pt x="376" y="159"/>
                </a:cubicBezTo>
                <a:cubicBezTo>
                  <a:pt x="376" y="102"/>
                  <a:pt x="324" y="85"/>
                  <a:pt x="313" y="3"/>
                </a:cubicBezTo>
                <a:close/>
                <a:moveTo>
                  <a:pt x="185" y="180"/>
                </a:moveTo>
                <a:cubicBezTo>
                  <a:pt x="175" y="263"/>
                  <a:pt x="123" y="280"/>
                  <a:pt x="123" y="337"/>
                </a:cubicBezTo>
                <a:cubicBezTo>
                  <a:pt x="123" y="372"/>
                  <a:pt x="153" y="401"/>
                  <a:pt x="188" y="401"/>
                </a:cubicBezTo>
                <a:cubicBezTo>
                  <a:pt x="223" y="401"/>
                  <a:pt x="253" y="372"/>
                  <a:pt x="253" y="337"/>
                </a:cubicBezTo>
                <a:cubicBezTo>
                  <a:pt x="253" y="280"/>
                  <a:pt x="200" y="263"/>
                  <a:pt x="190" y="180"/>
                </a:cubicBezTo>
                <a:cubicBezTo>
                  <a:pt x="190" y="178"/>
                  <a:pt x="186" y="178"/>
                  <a:pt x="185" y="1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5461" tIns="52729" rIns="105461" bIns="52729" numCol="1" anchor="t" anchorCtr="0" compatLnSpc="1"/>
          <a:lstStyle/>
          <a:p>
            <a:pPr>
              <a:lnSpc>
                <a:spcPct val="120000"/>
              </a:lnSpc>
            </a:pPr>
            <a:endParaRPr lang="en-US" sz="2075" dirty="0"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18" name="Freeform 21"/>
          <p:cNvSpPr>
            <a:spLocks noChangeAspect="1" noEditPoints="1"/>
          </p:cNvSpPr>
          <p:nvPr/>
        </p:nvSpPr>
        <p:spPr bwMode="auto">
          <a:xfrm>
            <a:off x="6356252" y="4647989"/>
            <a:ext cx="293862" cy="294789"/>
          </a:xfrm>
          <a:custGeom>
            <a:avLst/>
            <a:gdLst>
              <a:gd name="T0" fmla="*/ 390 w 403"/>
              <a:gd name="T1" fmla="*/ 150 h 404"/>
              <a:gd name="T2" fmla="*/ 241 w 403"/>
              <a:gd name="T3" fmla="*/ 110 h 404"/>
              <a:gd name="T4" fmla="*/ 215 w 403"/>
              <a:gd name="T5" fmla="*/ 13 h 404"/>
              <a:gd name="T6" fmla="*/ 195 w 403"/>
              <a:gd name="T7" fmla="*/ 2 h 404"/>
              <a:gd name="T8" fmla="*/ 14 w 403"/>
              <a:gd name="T9" fmla="*/ 51 h 404"/>
              <a:gd name="T10" fmla="*/ 2 w 403"/>
              <a:gd name="T11" fmla="*/ 70 h 404"/>
              <a:gd name="T12" fmla="*/ 67 w 403"/>
              <a:gd name="T13" fmla="*/ 311 h 404"/>
              <a:gd name="T14" fmla="*/ 86 w 403"/>
              <a:gd name="T15" fmla="*/ 322 h 404"/>
              <a:gd name="T16" fmla="*/ 159 w 403"/>
              <a:gd name="T17" fmla="*/ 302 h 404"/>
              <a:gd name="T18" fmla="*/ 149 w 403"/>
              <a:gd name="T19" fmla="*/ 339 h 404"/>
              <a:gd name="T20" fmla="*/ 160 w 403"/>
              <a:gd name="T21" fmla="*/ 358 h 404"/>
              <a:gd name="T22" fmla="*/ 322 w 403"/>
              <a:gd name="T23" fmla="*/ 401 h 404"/>
              <a:gd name="T24" fmla="*/ 342 w 403"/>
              <a:gd name="T25" fmla="*/ 391 h 404"/>
              <a:gd name="T26" fmla="*/ 401 w 403"/>
              <a:gd name="T27" fmla="*/ 169 h 404"/>
              <a:gd name="T28" fmla="*/ 390 w 403"/>
              <a:gd name="T29" fmla="*/ 150 h 404"/>
              <a:gd name="T30" fmla="*/ 34 w 403"/>
              <a:gd name="T31" fmla="*/ 75 h 404"/>
              <a:gd name="T32" fmla="*/ 191 w 403"/>
              <a:gd name="T33" fmla="*/ 33 h 404"/>
              <a:gd name="T34" fmla="*/ 249 w 403"/>
              <a:gd name="T35" fmla="*/ 249 h 404"/>
              <a:gd name="T36" fmla="*/ 92 w 403"/>
              <a:gd name="T37" fmla="*/ 291 h 404"/>
              <a:gd name="T38" fmla="*/ 34 w 403"/>
              <a:gd name="T39" fmla="*/ 75 h 404"/>
              <a:gd name="T40" fmla="*/ 315 w 403"/>
              <a:gd name="T41" fmla="*/ 371 h 404"/>
              <a:gd name="T42" fmla="*/ 179 w 403"/>
              <a:gd name="T43" fmla="*/ 334 h 404"/>
              <a:gd name="T44" fmla="*/ 190 w 403"/>
              <a:gd name="T45" fmla="*/ 294 h 404"/>
              <a:gd name="T46" fmla="*/ 268 w 403"/>
              <a:gd name="T47" fmla="*/ 273 h 404"/>
              <a:gd name="T48" fmla="*/ 279 w 403"/>
              <a:gd name="T49" fmla="*/ 254 h 404"/>
              <a:gd name="T50" fmla="*/ 249 w 403"/>
              <a:gd name="T51" fmla="*/ 142 h 404"/>
              <a:gd name="T52" fmla="*/ 368 w 403"/>
              <a:gd name="T53" fmla="*/ 174 h 404"/>
              <a:gd name="T54" fmla="*/ 315 w 403"/>
              <a:gd name="T55" fmla="*/ 371 h 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03" h="404">
                <a:moveTo>
                  <a:pt x="390" y="150"/>
                </a:moveTo>
                <a:cubicBezTo>
                  <a:pt x="241" y="110"/>
                  <a:pt x="241" y="110"/>
                  <a:pt x="241" y="110"/>
                </a:cubicBezTo>
                <a:cubicBezTo>
                  <a:pt x="215" y="13"/>
                  <a:pt x="215" y="13"/>
                  <a:pt x="215" y="13"/>
                </a:cubicBezTo>
                <a:cubicBezTo>
                  <a:pt x="213" y="5"/>
                  <a:pt x="204" y="0"/>
                  <a:pt x="195" y="2"/>
                </a:cubicBezTo>
                <a:cubicBezTo>
                  <a:pt x="14" y="51"/>
                  <a:pt x="14" y="51"/>
                  <a:pt x="14" y="51"/>
                </a:cubicBezTo>
                <a:cubicBezTo>
                  <a:pt x="5" y="53"/>
                  <a:pt x="0" y="62"/>
                  <a:pt x="2" y="70"/>
                </a:cubicBezTo>
                <a:cubicBezTo>
                  <a:pt x="67" y="311"/>
                  <a:pt x="67" y="311"/>
                  <a:pt x="67" y="311"/>
                </a:cubicBezTo>
                <a:cubicBezTo>
                  <a:pt x="69" y="319"/>
                  <a:pt x="78" y="324"/>
                  <a:pt x="86" y="322"/>
                </a:cubicBezTo>
                <a:cubicBezTo>
                  <a:pt x="159" y="302"/>
                  <a:pt x="159" y="302"/>
                  <a:pt x="159" y="302"/>
                </a:cubicBezTo>
                <a:cubicBezTo>
                  <a:pt x="149" y="339"/>
                  <a:pt x="149" y="339"/>
                  <a:pt x="149" y="339"/>
                </a:cubicBezTo>
                <a:cubicBezTo>
                  <a:pt x="147" y="347"/>
                  <a:pt x="152" y="356"/>
                  <a:pt x="160" y="358"/>
                </a:cubicBezTo>
                <a:cubicBezTo>
                  <a:pt x="322" y="401"/>
                  <a:pt x="322" y="401"/>
                  <a:pt x="322" y="401"/>
                </a:cubicBezTo>
                <a:cubicBezTo>
                  <a:pt x="331" y="404"/>
                  <a:pt x="340" y="399"/>
                  <a:pt x="342" y="391"/>
                </a:cubicBezTo>
                <a:cubicBezTo>
                  <a:pt x="401" y="169"/>
                  <a:pt x="401" y="169"/>
                  <a:pt x="401" y="169"/>
                </a:cubicBezTo>
                <a:cubicBezTo>
                  <a:pt x="403" y="161"/>
                  <a:pt x="398" y="152"/>
                  <a:pt x="390" y="150"/>
                </a:cubicBezTo>
                <a:close/>
                <a:moveTo>
                  <a:pt x="34" y="75"/>
                </a:moveTo>
                <a:cubicBezTo>
                  <a:pt x="191" y="33"/>
                  <a:pt x="191" y="33"/>
                  <a:pt x="191" y="33"/>
                </a:cubicBezTo>
                <a:cubicBezTo>
                  <a:pt x="249" y="249"/>
                  <a:pt x="249" y="249"/>
                  <a:pt x="249" y="249"/>
                </a:cubicBezTo>
                <a:cubicBezTo>
                  <a:pt x="92" y="291"/>
                  <a:pt x="92" y="291"/>
                  <a:pt x="92" y="291"/>
                </a:cubicBezTo>
                <a:lnTo>
                  <a:pt x="34" y="75"/>
                </a:lnTo>
                <a:close/>
                <a:moveTo>
                  <a:pt x="315" y="371"/>
                </a:moveTo>
                <a:cubicBezTo>
                  <a:pt x="179" y="334"/>
                  <a:pt x="179" y="334"/>
                  <a:pt x="179" y="334"/>
                </a:cubicBezTo>
                <a:cubicBezTo>
                  <a:pt x="190" y="294"/>
                  <a:pt x="190" y="294"/>
                  <a:pt x="190" y="294"/>
                </a:cubicBezTo>
                <a:cubicBezTo>
                  <a:pt x="268" y="273"/>
                  <a:pt x="268" y="273"/>
                  <a:pt x="268" y="273"/>
                </a:cubicBezTo>
                <a:cubicBezTo>
                  <a:pt x="276" y="271"/>
                  <a:pt x="282" y="262"/>
                  <a:pt x="279" y="254"/>
                </a:cubicBezTo>
                <a:cubicBezTo>
                  <a:pt x="249" y="142"/>
                  <a:pt x="249" y="142"/>
                  <a:pt x="249" y="142"/>
                </a:cubicBezTo>
                <a:cubicBezTo>
                  <a:pt x="368" y="174"/>
                  <a:pt x="368" y="174"/>
                  <a:pt x="368" y="174"/>
                </a:cubicBezTo>
                <a:lnTo>
                  <a:pt x="315" y="3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5461" tIns="52729" rIns="105461" bIns="52729" numCol="1" anchor="t" anchorCtr="0" compatLnSpc="1"/>
          <a:lstStyle/>
          <a:p>
            <a:pPr>
              <a:lnSpc>
                <a:spcPct val="120000"/>
              </a:lnSpc>
            </a:pPr>
            <a:endParaRPr lang="en-US" sz="2075" dirty="0"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19" name="Freeform 26"/>
          <p:cNvSpPr>
            <a:spLocks noChangeAspect="1"/>
          </p:cNvSpPr>
          <p:nvPr/>
        </p:nvSpPr>
        <p:spPr bwMode="auto">
          <a:xfrm>
            <a:off x="8161666" y="4636899"/>
            <a:ext cx="280240" cy="290637"/>
          </a:xfrm>
          <a:custGeom>
            <a:avLst/>
            <a:gdLst>
              <a:gd name="T0" fmla="*/ 103 w 274"/>
              <a:gd name="T1" fmla="*/ 284 h 284"/>
              <a:gd name="T2" fmla="*/ 80 w 274"/>
              <a:gd name="T3" fmla="*/ 273 h 284"/>
              <a:gd name="T4" fmla="*/ 9 w 274"/>
              <a:gd name="T5" fmla="*/ 178 h 284"/>
              <a:gd name="T6" fmla="*/ 14 w 274"/>
              <a:gd name="T7" fmla="*/ 139 h 284"/>
              <a:gd name="T8" fmla="*/ 53 w 274"/>
              <a:gd name="T9" fmla="*/ 145 h 284"/>
              <a:gd name="T10" fmla="*/ 100 w 274"/>
              <a:gd name="T11" fmla="*/ 207 h 284"/>
              <a:gd name="T12" fmla="*/ 219 w 274"/>
              <a:gd name="T13" fmla="*/ 17 h 284"/>
              <a:gd name="T14" fmla="*/ 257 w 274"/>
              <a:gd name="T15" fmla="*/ 8 h 284"/>
              <a:gd name="T16" fmla="*/ 266 w 274"/>
              <a:gd name="T17" fmla="*/ 47 h 284"/>
              <a:gd name="T18" fmla="*/ 126 w 274"/>
              <a:gd name="T19" fmla="*/ 271 h 284"/>
              <a:gd name="T20" fmla="*/ 104 w 274"/>
              <a:gd name="T21" fmla="*/ 284 h 284"/>
              <a:gd name="T22" fmla="*/ 103 w 274"/>
              <a:gd name="T23" fmla="*/ 28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4" h="284">
                <a:moveTo>
                  <a:pt x="103" y="284"/>
                </a:moveTo>
                <a:cubicBezTo>
                  <a:pt x="94" y="284"/>
                  <a:pt x="86" y="280"/>
                  <a:pt x="80" y="273"/>
                </a:cubicBezTo>
                <a:cubicBezTo>
                  <a:pt x="9" y="178"/>
                  <a:pt x="9" y="178"/>
                  <a:pt x="9" y="178"/>
                </a:cubicBezTo>
                <a:cubicBezTo>
                  <a:pt x="0" y="166"/>
                  <a:pt x="2" y="149"/>
                  <a:pt x="14" y="139"/>
                </a:cubicBezTo>
                <a:cubicBezTo>
                  <a:pt x="27" y="130"/>
                  <a:pt x="44" y="133"/>
                  <a:pt x="53" y="145"/>
                </a:cubicBezTo>
                <a:cubicBezTo>
                  <a:pt x="100" y="207"/>
                  <a:pt x="100" y="207"/>
                  <a:pt x="100" y="207"/>
                </a:cubicBezTo>
                <a:cubicBezTo>
                  <a:pt x="219" y="17"/>
                  <a:pt x="219" y="17"/>
                  <a:pt x="219" y="17"/>
                </a:cubicBezTo>
                <a:cubicBezTo>
                  <a:pt x="227" y="4"/>
                  <a:pt x="244" y="0"/>
                  <a:pt x="257" y="8"/>
                </a:cubicBezTo>
                <a:cubicBezTo>
                  <a:pt x="270" y="16"/>
                  <a:pt x="274" y="33"/>
                  <a:pt x="266" y="47"/>
                </a:cubicBezTo>
                <a:cubicBezTo>
                  <a:pt x="126" y="271"/>
                  <a:pt x="126" y="271"/>
                  <a:pt x="126" y="271"/>
                </a:cubicBezTo>
                <a:cubicBezTo>
                  <a:pt x="121" y="279"/>
                  <a:pt x="113" y="283"/>
                  <a:pt x="104" y="284"/>
                </a:cubicBezTo>
                <a:cubicBezTo>
                  <a:pt x="104" y="284"/>
                  <a:pt x="103" y="284"/>
                  <a:pt x="103" y="2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05461" tIns="52729" rIns="105461" bIns="52729" numCol="1" anchor="t" anchorCtr="0" compatLnSpc="1"/>
          <a:lstStyle/>
          <a:p>
            <a:pPr>
              <a:lnSpc>
                <a:spcPct val="120000"/>
              </a:lnSpc>
            </a:pPr>
            <a:endParaRPr lang="en-US" sz="2075" dirty="0"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4565"/>
            <a:endParaRPr lang="zh-CN" altLang="en-US" sz="1970">
              <a:solidFill>
                <a:srgbClr val="E7E6E6">
                  <a:lumMod val="50000"/>
                </a:srgbClr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82786" y="303957"/>
            <a:ext cx="2051844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4565"/>
            <a:r>
              <a:rPr lang="zh-CN" altLang="en-US" sz="3200" dirty="0"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rPr>
              <a:t>文本转语音</a:t>
            </a:r>
            <a:endParaRPr lang="zh-CN" altLang="en-US" sz="3200" dirty="0"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pic>
        <p:nvPicPr>
          <p:cNvPr id="3" name="tts-demo_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0" y="985458"/>
            <a:ext cx="12858750" cy="6172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/>
    </mc:Choice>
    <mc:Fallback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7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858750" cy="72326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3000"/>
    </mc:Choice>
    <mc:Fallback>
      <p:transition advClick="0" advTm="3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等腰三角形 38"/>
          <p:cNvSpPr/>
          <p:nvPr/>
        </p:nvSpPr>
        <p:spPr bwMode="auto">
          <a:xfrm rot="5400000">
            <a:off x="-359049" y="3076111"/>
            <a:ext cx="1799233" cy="108043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defRPr/>
            </a:pPr>
            <a:endParaRPr lang="zh-CN" altLang="en-US" dirty="0">
              <a:latin typeface="Arial" panose="020B0604020202020204"/>
              <a:ea typeface="微软雅黑" panose="020B0503020204020204" charset="-122"/>
              <a:sym typeface="Arial" panose="020B0604020202020204"/>
            </a:endParaRPr>
          </a:p>
        </p:txBody>
      </p:sp>
      <p:grpSp>
        <p:nvGrpSpPr>
          <p:cNvPr id="10" name="组合 55"/>
          <p:cNvGrpSpPr/>
          <p:nvPr/>
        </p:nvGrpSpPr>
        <p:grpSpPr bwMode="auto">
          <a:xfrm>
            <a:off x="1964879" y="3236834"/>
            <a:ext cx="776840" cy="776840"/>
            <a:chOff x="2307521" y="2283162"/>
            <a:chExt cx="551398" cy="551398"/>
          </a:xfrm>
        </p:grpSpPr>
        <p:sp>
          <p:nvSpPr>
            <p:cNvPr id="57" name="矩形 56"/>
            <p:cNvSpPr/>
            <p:nvPr/>
          </p:nvSpPr>
          <p:spPr>
            <a:xfrm>
              <a:off x="2307521" y="2283162"/>
              <a:ext cx="551398" cy="551398"/>
            </a:xfrm>
            <a:prstGeom prst="rect">
              <a:avLst/>
            </a:prstGeom>
            <a:solidFill>
              <a:schemeClr val="accent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58" name="五角星 57"/>
            <p:cNvSpPr/>
            <p:nvPr/>
          </p:nvSpPr>
          <p:spPr>
            <a:xfrm>
              <a:off x="2456462" y="2427350"/>
              <a:ext cx="253516" cy="255100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  <p:sp>
        <p:nvSpPr>
          <p:cNvPr id="25" name="矩形 24"/>
          <p:cNvSpPr/>
          <p:nvPr/>
        </p:nvSpPr>
        <p:spPr>
          <a:xfrm>
            <a:off x="354" y="22828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4565"/>
            <a:endParaRPr lang="zh-CN" altLang="en-US" sz="1970">
              <a:solidFill>
                <a:srgbClr val="E7E6E6">
                  <a:lumMod val="50000"/>
                </a:srgbClr>
              </a:solidFill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82786" y="303957"/>
            <a:ext cx="820738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4565"/>
            <a:r>
              <a:rPr lang="zh-CN" altLang="en-US" sz="3200" dirty="0">
                <a:latin typeface="Arial" panose="020B0604020202020204"/>
                <a:ea typeface="微软雅黑" panose="020B0503020204020204" charset="-122"/>
                <a:cs typeface="+mn-ea"/>
                <a:sym typeface="Arial" panose="020B0604020202020204"/>
              </a:rPr>
              <a:t>后续</a:t>
            </a:r>
            <a:endParaRPr lang="zh-CN" altLang="en-US" sz="3200" dirty="0">
              <a:latin typeface="Arial" panose="020B0604020202020204"/>
              <a:ea typeface="微软雅黑" panose="020B0503020204020204" charset="-122"/>
              <a:cs typeface="+mn-ea"/>
              <a:sym typeface="Arial" panose="020B0604020202020204"/>
            </a:endParaRPr>
          </a:p>
        </p:txBody>
      </p:sp>
      <p:grpSp>
        <p:nvGrpSpPr>
          <p:cNvPr id="5" name="组合 7"/>
          <p:cNvGrpSpPr/>
          <p:nvPr/>
        </p:nvGrpSpPr>
        <p:grpSpPr bwMode="auto">
          <a:xfrm>
            <a:off x="1604839" y="2481513"/>
            <a:ext cx="1602133" cy="563343"/>
            <a:chOff x="4354766" y="755359"/>
            <a:chExt cx="1023532" cy="385070"/>
          </a:xfrm>
        </p:grpSpPr>
        <p:sp>
          <p:nvSpPr>
            <p:cNvPr id="8" name="任意多边形 32"/>
            <p:cNvSpPr/>
            <p:nvPr/>
          </p:nvSpPr>
          <p:spPr>
            <a:xfrm flipV="1">
              <a:off x="4354766" y="1101211"/>
              <a:ext cx="940672" cy="39218"/>
            </a:xfrm>
            <a:custGeom>
              <a:avLst/>
              <a:gdLst>
                <a:gd name="connsiteX0" fmla="*/ 0 w 504825"/>
                <a:gd name="connsiteY0" fmla="*/ 0 h 0"/>
                <a:gd name="connsiteX1" fmla="*/ 504825 w 504825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0" y="0"/>
                  </a:moveTo>
                  <a:lnTo>
                    <a:pt x="504825" y="0"/>
                  </a:lnTo>
                </a:path>
              </a:pathLst>
            </a:custGeom>
            <a:noFill/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  <p:sp>
          <p:nvSpPr>
            <p:cNvPr id="9" name="文本框 66"/>
            <p:cNvSpPr txBox="1">
              <a:spLocks noChangeArrowheads="1"/>
            </p:cNvSpPr>
            <p:nvPr/>
          </p:nvSpPr>
          <p:spPr bwMode="auto">
            <a:xfrm>
              <a:off x="4372121" y="755359"/>
              <a:ext cx="1006177" cy="328361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defPPr>
                <a:defRPr lang="zh-CN"/>
              </a:defPPr>
              <a:lvl1pPr eaLnBrk="1" hangingPunct="1">
                <a:defRPr sz="4400">
                  <a:latin typeface="Simply City Light" panose="020B0303020202080204" pitchFamily="34" charset="0"/>
                  <a:ea typeface="SimSun-ExtB" panose="02010609060101010101" pitchFamily="49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zh-CN" altLang="en-US" sz="2400" b="1" dirty="0">
                  <a:latin typeface="Arial" panose="020B0604020202020204"/>
                  <a:ea typeface="微软雅黑" panose="020B0503020204020204" charset="-122"/>
                  <a:sym typeface="Arial" panose="020B0604020202020204"/>
                </a:rPr>
                <a:t>语音转换</a:t>
              </a:r>
              <a:endParaRPr lang="zh-CN" altLang="en-US" sz="2400" b="1" dirty="0">
                <a:latin typeface="Arial" panose="020B0604020202020204"/>
                <a:ea typeface="微软雅黑" panose="020B0503020204020204" charset="-122"/>
                <a:sym typeface="Arial" panose="020B0604020202020204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859893" y="4616819"/>
            <a:ext cx="29868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/>
              <a:t>我们将选取合适的语音转换模型实现目标功能，包括原神语音等等</a:t>
            </a:r>
            <a:r>
              <a:rPr lang="en-US" altLang="zh-CN" sz="1800" dirty="0"/>
              <a:t>…</a:t>
            </a:r>
            <a:endParaRPr lang="zh-CN" altLang="en-US" b="1" dirty="0"/>
          </a:p>
        </p:txBody>
      </p:sp>
      <p:sp>
        <p:nvSpPr>
          <p:cNvPr id="19" name="箭头: 右 18"/>
          <p:cNvSpPr/>
          <p:nvPr/>
        </p:nvSpPr>
        <p:spPr>
          <a:xfrm rot="5400000">
            <a:off x="2101269" y="1877585"/>
            <a:ext cx="504056" cy="397349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【原神】派蒙Vtuber出道计划——基于AI深度学习VITS和VSeeFace的派蒙语音合成_套皮 - Google Chrome 2023-10-16 23-20-18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171892" y="1506484"/>
            <a:ext cx="7810916" cy="43933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"/>
    </mc:Choice>
    <mc:Fallback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27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commondata" val="eyJoZGlkIjoiYjdhNjM5YjJkMWJlNjA2MDBkMjgwODI0YzA2OWU3N2YifQ=="/>
</p:tagLst>
</file>

<file path=ppt/theme/theme1.xml><?xml version="1.0" encoding="utf-8"?>
<a:theme xmlns:a="http://schemas.openxmlformats.org/drawingml/2006/main" name="自定义设计方案">
  <a:themeElements>
    <a:clrScheme name="碧海蓝天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F49100"/>
      </a:accent6>
      <a:hlink>
        <a:srgbClr val="F49100"/>
      </a:hlink>
      <a:folHlink>
        <a:srgbClr val="85DFD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350</Words>
  <Application>WPS 演示</Application>
  <PresentationFormat>自定义</PresentationFormat>
  <Paragraphs>42</Paragraphs>
  <Slides>8</Slides>
  <Notes>6</Notes>
  <HiddenSlides>0</HiddenSlides>
  <MMClips>2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3" baseType="lpstr">
      <vt:lpstr>Arial</vt:lpstr>
      <vt:lpstr>宋体</vt:lpstr>
      <vt:lpstr>Wingdings</vt:lpstr>
      <vt:lpstr>Calibri</vt:lpstr>
      <vt:lpstr>Arial</vt:lpstr>
      <vt:lpstr>微软雅黑</vt:lpstr>
      <vt:lpstr>Simply City Light</vt:lpstr>
      <vt:lpstr>Yu Gothic UI Light</vt:lpstr>
      <vt:lpstr>SimSun-ExtB</vt:lpstr>
      <vt:lpstr>-apple-system</vt:lpstr>
      <vt:lpstr>Segoe Print</vt:lpstr>
      <vt:lpstr>Lato Regular</vt:lpstr>
      <vt:lpstr>Arial Unicode MS</vt:lpstr>
      <vt:lpstr>Calibri Light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5a4b9869df1eb</dc:title>
  <dc:creator/>
  <cp:lastModifiedBy>冷初.</cp:lastModifiedBy>
  <cp:revision>2</cp:revision>
  <dcterms:created xsi:type="dcterms:W3CDTF">2016-09-26T15:08:00Z</dcterms:created>
  <dcterms:modified xsi:type="dcterms:W3CDTF">2023-11-14T12:11:07Z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9BD88744E8B940118B8CFC67D81D143B_12</vt:lpwstr>
  </property>
  <property fmtid="{D5CDD505-2E9C-101B-9397-08002B2CF9AE}" pid="3" name="KSOProductBuildVer">
    <vt:lpwstr>2052-12.1.0.15712</vt:lpwstr>
  </property>
</Properties>
</file>